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9144000" cx="6858000"/>
  <p:notesSz cx="7010400" cy="9296400"/>
  <p:embeddedFontLst>
    <p:embeddedFont>
      <p:font typeface="Candara"/>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29" roundtripDataSignature="AMtx7mjMPvtwyrTM/3pWxJCesYFeAH+S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4D5B42-9A74-4B17-9B3C-3FBFC4A67764}">
  <a:tblStyle styleId="{E04D5B42-9A74-4B17-9B3C-3FBFC4A67764}" styleName="Table_0">
    <a:wholeTbl>
      <a:tcTxStyle b="off" i="off">
        <a:font>
          <a:latin typeface="Candara"/>
          <a:ea typeface="Candara"/>
          <a:cs typeface="Candara"/>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Candara"/>
          <a:ea typeface="Candara"/>
          <a:cs typeface="Candara"/>
        </a:font>
        <a:schemeClr val="lt1"/>
      </a:tcTxStyle>
      <a:tcStyle>
        <a:fill>
          <a:solidFill>
            <a:schemeClr val="accent5"/>
          </a:solidFill>
        </a:fill>
      </a:tcStyle>
    </a:lastCol>
    <a:firstCol>
      <a:tcTxStyle b="on" i="off">
        <a:font>
          <a:latin typeface="Candara"/>
          <a:ea typeface="Candara"/>
          <a:cs typeface="Candara"/>
        </a:font>
        <a:schemeClr val="lt1"/>
      </a:tcTxStyle>
      <a:tcStyle>
        <a:fill>
          <a:solidFill>
            <a:schemeClr val="accent5"/>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ndara"/>
          <a:ea typeface="Candara"/>
          <a:cs typeface="Candara"/>
        </a:font>
        <a:schemeClr val="dk1"/>
      </a:tcTxStyle>
    </a:seCell>
    <a:swCell>
      <a:tcTxStyle b="on" i="off">
        <a:font>
          <a:latin typeface="Candara"/>
          <a:ea typeface="Candara"/>
          <a:cs typeface="Candara"/>
        </a:font>
        <a:schemeClr val="dk1"/>
      </a:tcTxStyle>
    </a:swCell>
    <a:firstRow>
      <a:tcTxStyle b="on" i="off">
        <a:font>
          <a:latin typeface="Candara"/>
          <a:ea typeface="Candara"/>
          <a:cs typeface="Candara"/>
        </a:font>
        <a:schemeClr val="lt1"/>
      </a:tcTxStyle>
      <a:tcStyle>
        <a:tcBdr>
          <a:bottom>
            <a:ln cap="flat" cmpd="sng" w="25400">
              <a:solidFill>
                <a:schemeClr val="dk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andara-bold.fntdata"/><Relationship Id="rId25" Type="http://schemas.openxmlformats.org/officeDocument/2006/relationships/font" Target="fonts/Candara-regular.fntdata"/><Relationship Id="rId28" Type="http://schemas.openxmlformats.org/officeDocument/2006/relationships/font" Target="fonts/Candara-boldItalic.fntdata"/><Relationship Id="rId27" Type="http://schemas.openxmlformats.org/officeDocument/2006/relationships/font" Target="fonts/Candara-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1"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4" name="Google Shape;134;p1: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7" name="Google Shape;247;p10: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8" name="Google Shape;258;p11: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4" name="Google Shape;284;p12: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4" name="Google Shape;294;p13: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4: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3" name="Google Shape;303;p14: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5: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1" name="Google Shape;311;p15: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1" name="Google Shape;321;p16: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7: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0" name="Google Shape;330;p17: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8: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0" name="Google Shape;340;p18: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3" name="Google Shape;143;p2: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0" name="Google Shape;150;p3: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2" name="Google Shape;182;p6: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2" name="Google Shape;222;p8: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701041"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6" name="Google Shape;236;p9: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sp>
        <p:nvSpPr>
          <p:cNvPr id="23" name="Google Shape;23;p20"/>
          <p:cNvSpPr/>
          <p:nvPr/>
        </p:nvSpPr>
        <p:spPr>
          <a:xfrm>
            <a:off x="171450" y="304800"/>
            <a:ext cx="6521958" cy="804672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24" name="Google Shape;24;p20"/>
          <p:cNvGrpSpPr/>
          <p:nvPr/>
        </p:nvGrpSpPr>
        <p:grpSpPr>
          <a:xfrm>
            <a:off x="158749" y="7138617"/>
            <a:ext cx="6542532" cy="1775440"/>
            <a:chOff x="-3905250" y="4294188"/>
            <a:chExt cx="13011150" cy="1892300"/>
          </a:xfrm>
        </p:grpSpPr>
        <p:sp>
          <p:nvSpPr>
            <p:cNvPr id="25" name="Google Shape;25;p20"/>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6" name="Google Shape;26;p20"/>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7" name="Google Shape;27;p20"/>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8" name="Google Shape;28;p20"/>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9" name="Google Shape;29;p20"/>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30" name="Google Shape;30;p20"/>
          <p:cNvSpPr txBox="1"/>
          <p:nvPr>
            <p:ph type="ctrTitle"/>
          </p:nvPr>
        </p:nvSpPr>
        <p:spPr>
          <a:xfrm>
            <a:off x="514350" y="2133600"/>
            <a:ext cx="5829300" cy="2373477"/>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FFFFFF"/>
              </a:buClr>
              <a:buSzPts val="4400"/>
              <a:buFont typeface="Candara"/>
              <a:buNone/>
              <a:defRPr sz="4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 type="subTitle"/>
          </p:nvPr>
        </p:nvSpPr>
        <p:spPr>
          <a:xfrm>
            <a:off x="1028700" y="4741334"/>
            <a:ext cx="4800600" cy="1964267"/>
          </a:xfrm>
          <a:prstGeom prst="rect">
            <a:avLst/>
          </a:prstGeom>
          <a:noFill/>
          <a:ln>
            <a:noFill/>
          </a:ln>
        </p:spPr>
        <p:txBody>
          <a:bodyPr anchorCtr="0" anchor="t" bIns="45700" lIns="91425" spcFirstLastPara="1" rIns="91425" wrap="square" tIns="45700">
            <a:norm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p:txBody>
      </p:sp>
      <p:sp>
        <p:nvSpPr>
          <p:cNvPr id="32" name="Google Shape;32;p20"/>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0"/>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9"/>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9"/>
          <p:cNvSpPr txBox="1"/>
          <p:nvPr>
            <p:ph idx="1" type="body"/>
          </p:nvPr>
        </p:nvSpPr>
        <p:spPr>
          <a:xfrm rot="5400000">
            <a:off x="1131712" y="3089628"/>
            <a:ext cx="4600928" cy="5556250"/>
          </a:xfrm>
          <a:prstGeom prst="rect">
            <a:avLst/>
          </a:prstGeom>
          <a:noFill/>
          <a:ln>
            <a:noFill/>
          </a:ln>
        </p:spPr>
        <p:txBody>
          <a:bodyPr anchorCtr="0" anchor="ctr" bIns="45700" lIns="91425" spcFirstLastPara="1" rIns="91425" wrap="square" tIns="45700">
            <a:normAutofit/>
          </a:bodyPr>
          <a:lstStyle>
            <a:lvl1pPr indent="-381000" lvl="0" marL="457200" algn="l">
              <a:spcBef>
                <a:spcPts val="480"/>
              </a:spcBef>
              <a:spcAft>
                <a:spcPts val="0"/>
              </a:spcAft>
              <a:buSzPts val="2400"/>
              <a:buChar char="*"/>
              <a:defRPr/>
            </a:lvl1pPr>
            <a:lvl2pPr indent="-368300" lvl="1" marL="914400" algn="l">
              <a:spcBef>
                <a:spcPts val="440"/>
              </a:spcBef>
              <a:spcAft>
                <a:spcPts val="0"/>
              </a:spcAft>
              <a:buSzPts val="2200"/>
              <a:buChar char="*"/>
              <a:defRPr/>
            </a:lvl2pPr>
            <a:lvl3pPr indent="-355600" lvl="2" marL="1371600" algn="l">
              <a:spcBef>
                <a:spcPts val="400"/>
              </a:spcBef>
              <a:spcAft>
                <a:spcPts val="0"/>
              </a:spcAft>
              <a:buSzPts val="2000"/>
              <a:buChar char="*"/>
              <a:defRPr/>
            </a:lvl3pPr>
            <a:lvl4pPr indent="-342900" lvl="3" marL="1828800" algn="l">
              <a:spcBef>
                <a:spcPts val="360"/>
              </a:spcBef>
              <a:spcAft>
                <a:spcPts val="0"/>
              </a:spcAft>
              <a:buSzPts val="1800"/>
              <a:buChar char="*"/>
              <a:defRPr/>
            </a:lvl4pPr>
            <a:lvl5pPr indent="-330200" lvl="4" marL="2286000" algn="l">
              <a:spcBef>
                <a:spcPts val="320"/>
              </a:spcBef>
              <a:spcAft>
                <a:spcPts val="0"/>
              </a:spcAft>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116" name="Google Shape;116;p29"/>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9"/>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19" name="Shape 119"/>
        <p:cNvGrpSpPr/>
        <p:nvPr/>
      </p:nvGrpSpPr>
      <p:grpSpPr>
        <a:xfrm>
          <a:off x="0" y="0"/>
          <a:ext cx="0" cy="0"/>
          <a:chOff x="0" y="0"/>
          <a:chExt cx="0" cy="0"/>
        </a:xfrm>
      </p:grpSpPr>
      <p:sp>
        <p:nvSpPr>
          <p:cNvPr id="120" name="Google Shape;120;p30"/>
          <p:cNvSpPr/>
          <p:nvPr/>
        </p:nvSpPr>
        <p:spPr>
          <a:xfrm>
            <a:off x="171450" y="304800"/>
            <a:ext cx="6521958" cy="1901952"/>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21" name="Google Shape;121;p30"/>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0"/>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0"/>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CA"/>
              <a:t>‹#›</a:t>
            </a:fld>
            <a:endParaRPr/>
          </a:p>
        </p:txBody>
      </p:sp>
      <p:grpSp>
        <p:nvGrpSpPr>
          <p:cNvPr id="124" name="Google Shape;124;p30"/>
          <p:cNvGrpSpPr/>
          <p:nvPr/>
        </p:nvGrpSpPr>
        <p:grpSpPr>
          <a:xfrm>
            <a:off x="158749" y="952255"/>
            <a:ext cx="6542532" cy="1775440"/>
            <a:chOff x="-3905250" y="4294188"/>
            <a:chExt cx="13011150" cy="1892300"/>
          </a:xfrm>
        </p:grpSpPr>
        <p:sp>
          <p:nvSpPr>
            <p:cNvPr id="125" name="Google Shape;125;p30"/>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6" name="Google Shape;126;p30"/>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7" name="Google Shape;127;p30"/>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8" name="Google Shape;128;p30"/>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9" name="Google Shape;129;p30"/>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30" name="Google Shape;130;p30"/>
          <p:cNvSpPr txBox="1"/>
          <p:nvPr>
            <p:ph type="title"/>
          </p:nvPr>
        </p:nvSpPr>
        <p:spPr>
          <a:xfrm rot="5400000">
            <a:off x="2752019" y="4150431"/>
            <a:ext cx="5983111" cy="15430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Candar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0"/>
          <p:cNvSpPr txBox="1"/>
          <p:nvPr>
            <p:ph idx="1" type="body"/>
          </p:nvPr>
        </p:nvSpPr>
        <p:spPr>
          <a:xfrm rot="5400000">
            <a:off x="-391231" y="2664531"/>
            <a:ext cx="5983112" cy="451485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accent1"/>
              </a:buClr>
              <a:buSzPts val="2400"/>
              <a:buChar char="*"/>
              <a:defRPr/>
            </a:lvl1pPr>
            <a:lvl2pPr indent="-368300" lvl="1" marL="914400" algn="l">
              <a:spcBef>
                <a:spcPts val="440"/>
              </a:spcBef>
              <a:spcAft>
                <a:spcPts val="0"/>
              </a:spcAft>
              <a:buClr>
                <a:schemeClr val="accent1"/>
              </a:buClr>
              <a:buSzPts val="2200"/>
              <a:buChar char="*"/>
              <a:defRPr/>
            </a:lvl2pPr>
            <a:lvl3pPr indent="-355600" lvl="2" marL="1371600" algn="l">
              <a:spcBef>
                <a:spcPts val="400"/>
              </a:spcBef>
              <a:spcAft>
                <a:spcPts val="0"/>
              </a:spcAft>
              <a:buClr>
                <a:schemeClr val="accent1"/>
              </a:buClr>
              <a:buSzPts val="2000"/>
              <a:buChar char="*"/>
              <a:defRPr/>
            </a:lvl3pPr>
            <a:lvl4pPr indent="-342900" lvl="3" marL="1828800" algn="l">
              <a:spcBef>
                <a:spcPts val="360"/>
              </a:spcBef>
              <a:spcAft>
                <a:spcPts val="0"/>
              </a:spcAft>
              <a:buClr>
                <a:schemeClr val="accent1"/>
              </a:buClr>
              <a:buSzPts val="1800"/>
              <a:buChar char="*"/>
              <a:defRPr/>
            </a:lvl4pPr>
            <a:lvl5pPr indent="-330200" lvl="4" marL="2286000" algn="l">
              <a:spcBef>
                <a:spcPts val="320"/>
              </a:spcBef>
              <a:spcAft>
                <a:spcPts val="0"/>
              </a:spcAft>
              <a:buClr>
                <a:schemeClr val="accent1"/>
              </a:buClr>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21"/>
          <p:cNvSpPr txBox="1"/>
          <p:nvPr>
            <p:ph idx="1" type="body"/>
          </p:nvPr>
        </p:nvSpPr>
        <p:spPr>
          <a:xfrm>
            <a:off x="654051" y="3567289"/>
            <a:ext cx="5556250" cy="460092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37" name="Google Shape;37;p21"/>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CA"/>
              <a:t>‹#›</a:t>
            </a:fld>
            <a:endParaRPr/>
          </a:p>
        </p:txBody>
      </p:sp>
      <p:sp>
        <p:nvSpPr>
          <p:cNvPr id="40" name="Google Shape;40;p21"/>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41" name="Shape 41"/>
        <p:cNvGrpSpPr/>
        <p:nvPr/>
      </p:nvGrpSpPr>
      <p:grpSpPr>
        <a:xfrm>
          <a:off x="0" y="0"/>
          <a:ext cx="0" cy="0"/>
          <a:chOff x="0" y="0"/>
          <a:chExt cx="0" cy="0"/>
        </a:xfrm>
      </p:grpSpPr>
      <p:sp>
        <p:nvSpPr>
          <p:cNvPr id="42" name="Google Shape;42;p22"/>
          <p:cNvSpPr/>
          <p:nvPr/>
        </p:nvSpPr>
        <p:spPr>
          <a:xfrm>
            <a:off x="171450" y="304800"/>
            <a:ext cx="6521958" cy="1901952"/>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3" name="Google Shape;43;p22"/>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2"/>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CA"/>
              <a:t>‹#›</a:t>
            </a:fld>
            <a:endParaRPr/>
          </a:p>
        </p:txBody>
      </p:sp>
      <p:sp>
        <p:nvSpPr>
          <p:cNvPr id="46" name="Google Shape;46;p22"/>
          <p:cNvSpPr txBox="1"/>
          <p:nvPr>
            <p:ph idx="1" type="body"/>
          </p:nvPr>
        </p:nvSpPr>
        <p:spPr>
          <a:xfrm>
            <a:off x="685800" y="4775201"/>
            <a:ext cx="2514600" cy="254000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dk2"/>
                </a:solidFill>
              </a:defRPr>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grpSp>
        <p:nvGrpSpPr>
          <p:cNvPr id="47" name="Google Shape;47;p22"/>
          <p:cNvGrpSpPr/>
          <p:nvPr/>
        </p:nvGrpSpPr>
        <p:grpSpPr>
          <a:xfrm>
            <a:off x="158749" y="952255"/>
            <a:ext cx="6542532" cy="1775440"/>
            <a:chOff x="-3905250" y="4294188"/>
            <a:chExt cx="13011150" cy="1892300"/>
          </a:xfrm>
        </p:grpSpPr>
        <p:sp>
          <p:nvSpPr>
            <p:cNvPr id="48" name="Google Shape;48;p22"/>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9" name="Google Shape;49;p22"/>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50" name="Google Shape;50;p22"/>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51" name="Google Shape;51;p22"/>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52" name="Google Shape;52;p22"/>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53" name="Google Shape;53;p22"/>
          <p:cNvSpPr txBox="1"/>
          <p:nvPr>
            <p:ph type="title"/>
          </p:nvPr>
        </p:nvSpPr>
        <p:spPr>
          <a:xfrm>
            <a:off x="685800" y="3048000"/>
            <a:ext cx="2514600" cy="167030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3200"/>
              <a:buFont typeface="Candara"/>
              <a:buNone/>
              <a:defRPr sz="3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2"/>
          <p:cNvSpPr txBox="1"/>
          <p:nvPr>
            <p:ph idx="2" type="body"/>
          </p:nvPr>
        </p:nvSpPr>
        <p:spPr>
          <a:xfrm>
            <a:off x="3488972" y="2438400"/>
            <a:ext cx="2928057" cy="5080000"/>
          </a:xfrm>
          <a:prstGeom prst="rect">
            <a:avLst/>
          </a:prstGeom>
          <a:noFill/>
          <a:ln>
            <a:noFill/>
          </a:ln>
        </p:spPr>
        <p:txBody>
          <a:bodyPr anchorCtr="0" anchor="ctr" bIns="45700" lIns="91425" spcFirstLastPara="1" rIns="91425" wrap="square" tIns="45700">
            <a:normAutofit/>
          </a:bodyPr>
          <a:lstStyle>
            <a:lvl1pPr indent="-368300" lvl="0" marL="457200" algn="l">
              <a:spcBef>
                <a:spcPts val="440"/>
              </a:spcBef>
              <a:spcAft>
                <a:spcPts val="0"/>
              </a:spcAft>
              <a:buClr>
                <a:schemeClr val="lt1"/>
              </a:buClr>
              <a:buSzPts val="2200"/>
              <a:buChar char="*"/>
              <a:defRPr sz="2200">
                <a:solidFill>
                  <a:schemeClr val="dk2"/>
                </a:solidFill>
              </a:defRPr>
            </a:lvl1pPr>
            <a:lvl2pPr indent="-355600" lvl="1" marL="914400" algn="l">
              <a:spcBef>
                <a:spcPts val="400"/>
              </a:spcBef>
              <a:spcAft>
                <a:spcPts val="0"/>
              </a:spcAft>
              <a:buClr>
                <a:schemeClr val="lt1"/>
              </a:buClr>
              <a:buSzPts val="2000"/>
              <a:buChar char="*"/>
              <a:defRPr sz="2000">
                <a:solidFill>
                  <a:schemeClr val="dk2"/>
                </a:solidFill>
              </a:defRPr>
            </a:lvl2pPr>
            <a:lvl3pPr indent="-342900" lvl="2" marL="1371600" algn="l">
              <a:spcBef>
                <a:spcPts val="360"/>
              </a:spcBef>
              <a:spcAft>
                <a:spcPts val="0"/>
              </a:spcAft>
              <a:buClr>
                <a:schemeClr val="lt1"/>
              </a:buClr>
              <a:buSzPts val="1800"/>
              <a:buChar char="*"/>
              <a:defRPr sz="1800">
                <a:solidFill>
                  <a:schemeClr val="dk2"/>
                </a:solidFill>
              </a:defRPr>
            </a:lvl3pPr>
            <a:lvl4pPr indent="-330200" lvl="3" marL="1828800" algn="l">
              <a:spcBef>
                <a:spcPts val="320"/>
              </a:spcBef>
              <a:spcAft>
                <a:spcPts val="0"/>
              </a:spcAft>
              <a:buClr>
                <a:schemeClr val="lt1"/>
              </a:buClr>
              <a:buSzPts val="1600"/>
              <a:buChar char="*"/>
              <a:defRPr sz="1600">
                <a:solidFill>
                  <a:schemeClr val="dk2"/>
                </a:solidFill>
              </a:defRPr>
            </a:lvl4pPr>
            <a:lvl5pPr indent="-330200" lvl="4" marL="2286000" algn="l">
              <a:spcBef>
                <a:spcPts val="320"/>
              </a:spcBef>
              <a:spcAft>
                <a:spcPts val="0"/>
              </a:spcAft>
              <a:buClr>
                <a:schemeClr val="lt1"/>
              </a:buClr>
              <a:buSzPts val="1600"/>
              <a:buChar char="*"/>
              <a:defRPr sz="1600">
                <a:solidFill>
                  <a:schemeClr val="dk2"/>
                </a:solidFill>
              </a:defRPr>
            </a:lvl5pPr>
            <a:lvl6pPr indent="-355600" lvl="5" marL="2743200" algn="l">
              <a:spcBef>
                <a:spcPts val="384"/>
              </a:spcBef>
              <a:spcAft>
                <a:spcPts val="0"/>
              </a:spcAft>
              <a:buSzPts val="2000"/>
              <a:buChar char="●"/>
              <a:defRPr sz="2000"/>
            </a:lvl6pPr>
            <a:lvl7pPr indent="-355600" lvl="6" marL="3200400" algn="l">
              <a:spcBef>
                <a:spcPts val="384"/>
              </a:spcBef>
              <a:spcAft>
                <a:spcPts val="0"/>
              </a:spcAft>
              <a:buSzPts val="2000"/>
              <a:buChar char="●"/>
              <a:defRPr sz="2000"/>
            </a:lvl7pPr>
            <a:lvl8pPr indent="-355600" lvl="7" marL="3657600" algn="l">
              <a:spcBef>
                <a:spcPts val="384"/>
              </a:spcBef>
              <a:spcAft>
                <a:spcPts val="0"/>
              </a:spcAft>
              <a:buSzPts val="2000"/>
              <a:buChar char="●"/>
              <a:defRPr sz="2000"/>
            </a:lvl8pPr>
            <a:lvl9pPr indent="-355600" lvl="8" marL="4114800" algn="l">
              <a:spcBef>
                <a:spcPts val="384"/>
              </a:spcBef>
              <a:spcAft>
                <a:spcPts val="0"/>
              </a:spcAft>
              <a:buSzPts val="2000"/>
              <a:buChar char="●"/>
              <a:defRPr sz="2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23"/>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3"/>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CA"/>
              <a:t>‹#›</a:t>
            </a:fld>
            <a:endParaRPr/>
          </a:p>
        </p:txBody>
      </p:sp>
      <p:sp>
        <p:nvSpPr>
          <p:cNvPr id="60" name="Google Shape;60;p23"/>
          <p:cNvSpPr txBox="1"/>
          <p:nvPr>
            <p:ph idx="1" type="body"/>
          </p:nvPr>
        </p:nvSpPr>
        <p:spPr>
          <a:xfrm>
            <a:off x="507491" y="3572256"/>
            <a:ext cx="2866644" cy="4596384"/>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61" name="Google Shape;61;p23"/>
          <p:cNvSpPr txBox="1"/>
          <p:nvPr>
            <p:ph idx="2" type="body"/>
          </p:nvPr>
        </p:nvSpPr>
        <p:spPr>
          <a:xfrm>
            <a:off x="3483864" y="3572256"/>
            <a:ext cx="2866644" cy="4596384"/>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24"/>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4"/>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67" name="Shape 67"/>
        <p:cNvGrpSpPr/>
        <p:nvPr/>
      </p:nvGrpSpPr>
      <p:grpSpPr>
        <a:xfrm>
          <a:off x="0" y="0"/>
          <a:ext cx="0" cy="0"/>
          <a:chOff x="0" y="0"/>
          <a:chExt cx="0" cy="0"/>
        </a:xfrm>
      </p:grpSpPr>
      <p:sp>
        <p:nvSpPr>
          <p:cNvPr id="68" name="Google Shape;68;p25"/>
          <p:cNvSpPr/>
          <p:nvPr/>
        </p:nvSpPr>
        <p:spPr>
          <a:xfrm>
            <a:off x="171450" y="304800"/>
            <a:ext cx="6521958" cy="6315456"/>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69" name="Google Shape;69;p25"/>
          <p:cNvSpPr/>
          <p:nvPr/>
        </p:nvSpPr>
        <p:spPr>
          <a:xfrm>
            <a:off x="4535579" y="5604789"/>
            <a:ext cx="2157322" cy="952035"/>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0" name="Google Shape;70;p25"/>
          <p:cNvSpPr/>
          <p:nvPr/>
        </p:nvSpPr>
        <p:spPr>
          <a:xfrm>
            <a:off x="1964490" y="5433720"/>
            <a:ext cx="4158386" cy="1133517"/>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1" name="Google Shape;71;p25"/>
          <p:cNvSpPr/>
          <p:nvPr/>
        </p:nvSpPr>
        <p:spPr>
          <a:xfrm>
            <a:off x="2121546" y="5450083"/>
            <a:ext cx="4100985" cy="1032363"/>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2" name="Google Shape;72;p25"/>
          <p:cNvSpPr/>
          <p:nvPr/>
        </p:nvSpPr>
        <p:spPr>
          <a:xfrm>
            <a:off x="4207117" y="5432233"/>
            <a:ext cx="2481000" cy="868732"/>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3" name="Google Shape;73;p25"/>
          <p:cNvSpPr/>
          <p:nvPr/>
        </p:nvSpPr>
        <p:spPr>
          <a:xfrm>
            <a:off x="158749" y="5411407"/>
            <a:ext cx="6542532" cy="1773165"/>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4" name="Google Shape;74;p25"/>
          <p:cNvSpPr txBox="1"/>
          <p:nvPr>
            <p:ph type="title"/>
          </p:nvPr>
        </p:nvSpPr>
        <p:spPr>
          <a:xfrm>
            <a:off x="517524" y="3284747"/>
            <a:ext cx="5829300" cy="20320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rgbClr val="FFFFFF"/>
              </a:buClr>
              <a:buSzPts val="4400"/>
              <a:buFont typeface="Candara"/>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5"/>
          <p:cNvSpPr txBox="1"/>
          <p:nvPr>
            <p:ph idx="1" type="body"/>
          </p:nvPr>
        </p:nvSpPr>
        <p:spPr>
          <a:xfrm>
            <a:off x="1025524" y="1916598"/>
            <a:ext cx="4813301" cy="1253068"/>
          </a:xfrm>
          <a:prstGeom prst="rect">
            <a:avLst/>
          </a:prstGeom>
          <a:noFill/>
          <a:ln>
            <a:noFill/>
          </a:ln>
        </p:spPr>
        <p:txBody>
          <a:bodyPr anchorCtr="0" anchor="b" bIns="45700" lIns="91425" spcFirstLastPara="1" rIns="91425" wrap="square" tIns="45700">
            <a:normAutofit/>
          </a:bodyPr>
          <a:lstStyle>
            <a:lvl1pPr indent="-228600" lvl="0" marL="457200" algn="ctr">
              <a:spcBef>
                <a:spcPts val="400"/>
              </a:spcBef>
              <a:spcAft>
                <a:spcPts val="0"/>
              </a:spcAft>
              <a:buSzPts val="2000"/>
              <a:buNone/>
              <a:defRPr sz="2000">
                <a:solidFill>
                  <a:srgbClr val="FFFFFF"/>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384"/>
              </a:spcBef>
              <a:spcAft>
                <a:spcPts val="0"/>
              </a:spcAft>
              <a:buSzPts val="1400"/>
              <a:buNone/>
              <a:defRPr sz="1400">
                <a:solidFill>
                  <a:srgbClr val="888888"/>
                </a:solidFill>
              </a:defRPr>
            </a:lvl6pPr>
            <a:lvl7pPr indent="-228600" lvl="6" marL="3200400" algn="l">
              <a:spcBef>
                <a:spcPts val="384"/>
              </a:spcBef>
              <a:spcAft>
                <a:spcPts val="0"/>
              </a:spcAft>
              <a:buSzPts val="1400"/>
              <a:buNone/>
              <a:defRPr sz="1400">
                <a:solidFill>
                  <a:srgbClr val="888888"/>
                </a:solidFill>
              </a:defRPr>
            </a:lvl7pPr>
            <a:lvl8pPr indent="-228600" lvl="7" marL="3657600" algn="l">
              <a:spcBef>
                <a:spcPts val="384"/>
              </a:spcBef>
              <a:spcAft>
                <a:spcPts val="0"/>
              </a:spcAft>
              <a:buSzPts val="1400"/>
              <a:buNone/>
              <a:defRPr sz="1400">
                <a:solidFill>
                  <a:srgbClr val="888888"/>
                </a:solidFill>
              </a:defRPr>
            </a:lvl8pPr>
            <a:lvl9pPr indent="-228600" lvl="8" marL="4114800" algn="l">
              <a:spcBef>
                <a:spcPts val="384"/>
              </a:spcBef>
              <a:spcAft>
                <a:spcPts val="0"/>
              </a:spcAft>
              <a:buSzPts val="1400"/>
              <a:buNone/>
              <a:defRPr sz="1400">
                <a:solidFill>
                  <a:srgbClr val="888888"/>
                </a:solidFill>
              </a:defRPr>
            </a:lvl9pPr>
          </a:lstStyle>
          <a:p/>
        </p:txBody>
      </p:sp>
      <p:sp>
        <p:nvSpPr>
          <p:cNvPr id="76" name="Google Shape;76;p25"/>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 name="Shape 79"/>
        <p:cNvGrpSpPr/>
        <p:nvPr/>
      </p:nvGrpSpPr>
      <p:grpSpPr>
        <a:xfrm>
          <a:off x="0" y="0"/>
          <a:ext cx="0" cy="0"/>
          <a:chOff x="0" y="0"/>
          <a:chExt cx="0" cy="0"/>
        </a:xfrm>
      </p:grpSpPr>
      <p:sp>
        <p:nvSpPr>
          <p:cNvPr id="80" name="Google Shape;80;p26"/>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44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6"/>
          <p:cNvSpPr txBox="1"/>
          <p:nvPr>
            <p:ph idx="1" type="body"/>
          </p:nvPr>
        </p:nvSpPr>
        <p:spPr>
          <a:xfrm>
            <a:off x="507492" y="3570819"/>
            <a:ext cx="2866644" cy="853016"/>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SzPts val="2400"/>
              <a:buNone/>
              <a:defRPr b="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82" name="Google Shape;82;p26"/>
          <p:cNvSpPr txBox="1"/>
          <p:nvPr>
            <p:ph idx="2" type="body"/>
          </p:nvPr>
        </p:nvSpPr>
        <p:spPr>
          <a:xfrm>
            <a:off x="508000" y="4572001"/>
            <a:ext cx="2865041" cy="3596217"/>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83" name="Google Shape;83;p26"/>
          <p:cNvSpPr txBox="1"/>
          <p:nvPr>
            <p:ph idx="3" type="body"/>
          </p:nvPr>
        </p:nvSpPr>
        <p:spPr>
          <a:xfrm>
            <a:off x="3486150" y="3570817"/>
            <a:ext cx="2866644" cy="853016"/>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SzPts val="2400"/>
              <a:buNone/>
              <a:defRPr b="0" i="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84" name="Google Shape;84;p26"/>
          <p:cNvSpPr txBox="1"/>
          <p:nvPr>
            <p:ph idx="4" type="body"/>
          </p:nvPr>
        </p:nvSpPr>
        <p:spPr>
          <a:xfrm>
            <a:off x="3483769" y="4572001"/>
            <a:ext cx="2866644" cy="3596217"/>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85" name="Google Shape;85;p26"/>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6"/>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8" name="Shape 88"/>
        <p:cNvGrpSpPr/>
        <p:nvPr/>
      </p:nvGrpSpPr>
      <p:grpSpPr>
        <a:xfrm>
          <a:off x="0" y="0"/>
          <a:ext cx="0" cy="0"/>
          <a:chOff x="0" y="0"/>
          <a:chExt cx="0" cy="0"/>
        </a:xfrm>
      </p:grpSpPr>
      <p:sp>
        <p:nvSpPr>
          <p:cNvPr id="89" name="Google Shape;89;p27"/>
          <p:cNvSpPr/>
          <p:nvPr/>
        </p:nvSpPr>
        <p:spPr>
          <a:xfrm>
            <a:off x="171450" y="304800"/>
            <a:ext cx="6521958" cy="1901952"/>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90" name="Google Shape;90;p27"/>
          <p:cNvGrpSpPr/>
          <p:nvPr/>
        </p:nvGrpSpPr>
        <p:grpSpPr>
          <a:xfrm>
            <a:off x="158749" y="952255"/>
            <a:ext cx="6542532" cy="1773165"/>
            <a:chOff x="-3905251" y="4294188"/>
            <a:chExt cx="13027839" cy="1892300"/>
          </a:xfrm>
        </p:grpSpPr>
        <p:sp>
          <p:nvSpPr>
            <p:cNvPr id="91" name="Google Shape;91;p27"/>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2" name="Google Shape;92;p27"/>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3" name="Google Shape;93;p27"/>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4" name="Google Shape;94;p27"/>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5" name="Google Shape;95;p27"/>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96" name="Google Shape;96;p27"/>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7"/>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9" name="Shape 99"/>
        <p:cNvGrpSpPr/>
        <p:nvPr/>
      </p:nvGrpSpPr>
      <p:grpSpPr>
        <a:xfrm>
          <a:off x="0" y="0"/>
          <a:ext cx="0" cy="0"/>
          <a:chOff x="0" y="0"/>
          <a:chExt cx="0" cy="0"/>
        </a:xfrm>
      </p:grpSpPr>
      <p:sp>
        <p:nvSpPr>
          <p:cNvPr id="100" name="Google Shape;100;p28"/>
          <p:cNvSpPr/>
          <p:nvPr/>
        </p:nvSpPr>
        <p:spPr>
          <a:xfrm>
            <a:off x="171450" y="304800"/>
            <a:ext cx="6521958" cy="804672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101" name="Google Shape;101;p28"/>
          <p:cNvGrpSpPr/>
          <p:nvPr/>
        </p:nvGrpSpPr>
        <p:grpSpPr>
          <a:xfrm>
            <a:off x="158749" y="7138617"/>
            <a:ext cx="6542532" cy="1775440"/>
            <a:chOff x="-3905250" y="4294188"/>
            <a:chExt cx="13011150" cy="1892300"/>
          </a:xfrm>
        </p:grpSpPr>
        <p:sp>
          <p:nvSpPr>
            <p:cNvPr id="102" name="Google Shape;102;p28"/>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3" name="Google Shape;103;p28"/>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4" name="Google Shape;104;p28"/>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5" name="Google Shape;105;p28"/>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6" name="Google Shape;106;p28"/>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07" name="Google Shape;107;p28"/>
          <p:cNvSpPr txBox="1"/>
          <p:nvPr>
            <p:ph type="title"/>
          </p:nvPr>
        </p:nvSpPr>
        <p:spPr>
          <a:xfrm>
            <a:off x="3655617" y="451556"/>
            <a:ext cx="2859484" cy="32399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FFFF"/>
              </a:buClr>
              <a:buSzPts val="2800"/>
              <a:buFont typeface="Candara"/>
              <a:buNone/>
              <a:defRPr b="0" sz="28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8"/>
          <p:cNvSpPr txBox="1"/>
          <p:nvPr>
            <p:ph idx="1" type="body"/>
          </p:nvPr>
        </p:nvSpPr>
        <p:spPr>
          <a:xfrm>
            <a:off x="3651250" y="3714044"/>
            <a:ext cx="2863850" cy="322862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rgbClr val="FFFFFF"/>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sp>
        <p:nvSpPr>
          <p:cNvPr id="109" name="Google Shape;109;p28"/>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8"/>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8"/>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CA"/>
              <a:t>‹#›</a:t>
            </a:fld>
            <a:endParaRPr/>
          </a:p>
        </p:txBody>
      </p:sp>
      <p:sp>
        <p:nvSpPr>
          <p:cNvPr id="112" name="Google Shape;112;p28"/>
          <p:cNvSpPr/>
          <p:nvPr>
            <p:ph idx="2" type="pic"/>
          </p:nvPr>
        </p:nvSpPr>
        <p:spPr>
          <a:xfrm>
            <a:off x="628650" y="1828800"/>
            <a:ext cx="2674620" cy="3901440"/>
          </a:xfrm>
          <a:prstGeom prst="roundRect">
            <a:avLst>
              <a:gd fmla="val 3924" name="adj"/>
            </a:avLst>
          </a:prstGeom>
          <a:solidFill>
            <a:schemeClr val="accent1"/>
          </a:solidFill>
          <a:ln>
            <a:noFill/>
          </a:ln>
          <a:effectLst>
            <a:reflection blurRad="0" dir="5400000" dist="5000" endA="0" endPos="30000" fadeDir="5400000" kx="0" rotWithShape="0" algn="bl" stA="30000" stPos="0" sy="-100000" ky="0"/>
          </a:effectLst>
        </p:spPr>
        <p:txBody>
          <a:bodyPr anchorCtr="0" anchor="t" bIns="45700" lIns="91425" spcFirstLastPara="1" rIns="91425" wrap="square" tIns="45700">
            <a:normAutofit/>
          </a:bodyPr>
          <a:lstStyle>
            <a:lvl1pPr lvl="0" marR="0" rtl="0" algn="ctr">
              <a:spcBef>
                <a:spcPts val="640"/>
              </a:spcBef>
              <a:spcAft>
                <a:spcPts val="0"/>
              </a:spcAft>
              <a:buClr>
                <a:schemeClr val="accent1"/>
              </a:buClr>
              <a:buSzPts val="3200"/>
              <a:buFont typeface="Noto Sans Symbols"/>
              <a:buNone/>
              <a:defRPr b="0" i="0" sz="3200" u="none" cap="none" strike="noStrike">
                <a:solidFill>
                  <a:schemeClr val="lt1"/>
                </a:solidFill>
                <a:latin typeface="Candara"/>
                <a:ea typeface="Candara"/>
                <a:cs typeface="Candara"/>
                <a:sym typeface="Candara"/>
              </a:defRPr>
            </a:lvl1pPr>
            <a:lvl2pPr lvl="1" marR="0" rtl="0" algn="l">
              <a:spcBef>
                <a:spcPts val="560"/>
              </a:spcBef>
              <a:spcAft>
                <a:spcPts val="0"/>
              </a:spcAft>
              <a:buClr>
                <a:schemeClr val="accent1"/>
              </a:buClr>
              <a:buSzPts val="2800"/>
              <a:buFont typeface="Noto Sans Symbols"/>
              <a:buNone/>
              <a:defRPr b="0" i="0" sz="2800" u="none" cap="none" strike="noStrike">
                <a:solidFill>
                  <a:schemeClr val="dk2"/>
                </a:solidFill>
                <a:latin typeface="Candara"/>
                <a:ea typeface="Candara"/>
                <a:cs typeface="Candara"/>
                <a:sym typeface="Candara"/>
              </a:defRPr>
            </a:lvl2pPr>
            <a:lvl3pPr lvl="2" marR="0" rtl="0" algn="l">
              <a:spcBef>
                <a:spcPts val="480"/>
              </a:spcBef>
              <a:spcAft>
                <a:spcPts val="0"/>
              </a:spcAft>
              <a:buClr>
                <a:schemeClr val="accent1"/>
              </a:buClr>
              <a:buSzPts val="2400"/>
              <a:buFont typeface="Noto Sans Symbols"/>
              <a:buNone/>
              <a:defRPr b="0" i="0" sz="2400" u="none" cap="none" strike="noStrike">
                <a:solidFill>
                  <a:schemeClr val="dk2"/>
                </a:solidFill>
                <a:latin typeface="Candara"/>
                <a:ea typeface="Candara"/>
                <a:cs typeface="Candara"/>
                <a:sym typeface="Candara"/>
              </a:defRPr>
            </a:lvl3pPr>
            <a:lvl4pPr lvl="3" marR="0" rtl="0" algn="l">
              <a:spcBef>
                <a:spcPts val="400"/>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4pPr>
            <a:lvl5pPr lvl="4" marR="0" rtl="0" algn="l">
              <a:spcBef>
                <a:spcPts val="400"/>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5pPr>
            <a:lvl6pPr lvl="5"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6pPr>
            <a:lvl7pPr lvl="6"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7pPr>
            <a:lvl8pPr lvl="7"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8pPr>
            <a:lvl9pPr lvl="8"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p:nvPr/>
        </p:nvSpPr>
        <p:spPr>
          <a:xfrm>
            <a:off x="171450" y="304800"/>
            <a:ext cx="6521958" cy="3291840"/>
          </a:xfrm>
          <a:prstGeom prst="roundRect">
            <a:avLst>
              <a:gd fmla="val 3362"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grpSp>
        <p:nvGrpSpPr>
          <p:cNvPr id="11" name="Google Shape;11;p19"/>
          <p:cNvGrpSpPr/>
          <p:nvPr/>
        </p:nvGrpSpPr>
        <p:grpSpPr>
          <a:xfrm>
            <a:off x="158749" y="2239239"/>
            <a:ext cx="6542532" cy="1773165"/>
            <a:chOff x="-3905251" y="4294188"/>
            <a:chExt cx="13027839" cy="1892300"/>
          </a:xfrm>
        </p:grpSpPr>
        <p:sp>
          <p:nvSpPr>
            <p:cNvPr id="12" name="Google Shape;12;p19"/>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3" name="Google Shape;13;p19"/>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4" name="Google Shape;14;p19"/>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5" name="Google Shape;15;p19"/>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 name="Google Shape;16;p19"/>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7" name="Google Shape;17;p19"/>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9"/>
          <p:cNvSpPr txBox="1"/>
          <p:nvPr>
            <p:ph idx="10" type="dt"/>
          </p:nvPr>
        </p:nvSpPr>
        <p:spPr>
          <a:xfrm>
            <a:off x="3872754" y="8333553"/>
            <a:ext cx="2840018" cy="486833"/>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9" name="Google Shape;19;p19"/>
          <p:cNvSpPr txBox="1"/>
          <p:nvPr>
            <p:ph idx="11" type="ftr"/>
          </p:nvPr>
        </p:nvSpPr>
        <p:spPr>
          <a:xfrm>
            <a:off x="145229" y="8333553"/>
            <a:ext cx="2840018"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0" name="Google Shape;20;p19"/>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000" u="none">
                <a:solidFill>
                  <a:schemeClr val="dk2"/>
                </a:solidFill>
                <a:latin typeface="Candara"/>
                <a:ea typeface="Candara"/>
                <a:cs typeface="Candara"/>
                <a:sym typeface="Candara"/>
              </a:defRPr>
            </a:lvl1pPr>
            <a:lvl2pPr indent="0" lvl="1" marL="0" marR="0" rtl="0" algn="ctr">
              <a:spcBef>
                <a:spcPts val="0"/>
              </a:spcBef>
              <a:buNone/>
              <a:defRPr b="0" sz="1000" u="none">
                <a:solidFill>
                  <a:schemeClr val="dk2"/>
                </a:solidFill>
                <a:latin typeface="Candara"/>
                <a:ea typeface="Candara"/>
                <a:cs typeface="Candara"/>
                <a:sym typeface="Candara"/>
              </a:defRPr>
            </a:lvl2pPr>
            <a:lvl3pPr indent="0" lvl="2" marL="0" marR="0" rtl="0" algn="ctr">
              <a:spcBef>
                <a:spcPts val="0"/>
              </a:spcBef>
              <a:buNone/>
              <a:defRPr b="0" sz="1000" u="none">
                <a:solidFill>
                  <a:schemeClr val="dk2"/>
                </a:solidFill>
                <a:latin typeface="Candara"/>
                <a:ea typeface="Candara"/>
                <a:cs typeface="Candara"/>
                <a:sym typeface="Candara"/>
              </a:defRPr>
            </a:lvl3pPr>
            <a:lvl4pPr indent="0" lvl="3" marL="0" marR="0" rtl="0" algn="ctr">
              <a:spcBef>
                <a:spcPts val="0"/>
              </a:spcBef>
              <a:buNone/>
              <a:defRPr b="0" sz="1000" u="none">
                <a:solidFill>
                  <a:schemeClr val="dk2"/>
                </a:solidFill>
                <a:latin typeface="Candara"/>
                <a:ea typeface="Candara"/>
                <a:cs typeface="Candara"/>
                <a:sym typeface="Candara"/>
              </a:defRPr>
            </a:lvl4pPr>
            <a:lvl5pPr indent="0" lvl="4" marL="0" marR="0" rtl="0" algn="ctr">
              <a:spcBef>
                <a:spcPts val="0"/>
              </a:spcBef>
              <a:buNone/>
              <a:defRPr b="0" sz="1000" u="none">
                <a:solidFill>
                  <a:schemeClr val="dk2"/>
                </a:solidFill>
                <a:latin typeface="Candara"/>
                <a:ea typeface="Candara"/>
                <a:cs typeface="Candara"/>
                <a:sym typeface="Candara"/>
              </a:defRPr>
            </a:lvl5pPr>
            <a:lvl6pPr indent="0" lvl="5" marL="0" marR="0" rtl="0" algn="ctr">
              <a:spcBef>
                <a:spcPts val="0"/>
              </a:spcBef>
              <a:buNone/>
              <a:defRPr b="0" sz="1000" u="none">
                <a:solidFill>
                  <a:schemeClr val="dk2"/>
                </a:solidFill>
                <a:latin typeface="Candara"/>
                <a:ea typeface="Candara"/>
                <a:cs typeface="Candara"/>
                <a:sym typeface="Candara"/>
              </a:defRPr>
            </a:lvl6pPr>
            <a:lvl7pPr indent="0" lvl="6" marL="0" marR="0" rtl="0" algn="ctr">
              <a:spcBef>
                <a:spcPts val="0"/>
              </a:spcBef>
              <a:buNone/>
              <a:defRPr b="0" sz="1000" u="none">
                <a:solidFill>
                  <a:schemeClr val="dk2"/>
                </a:solidFill>
                <a:latin typeface="Candara"/>
                <a:ea typeface="Candara"/>
                <a:cs typeface="Candara"/>
                <a:sym typeface="Candara"/>
              </a:defRPr>
            </a:lvl7pPr>
            <a:lvl8pPr indent="0" lvl="7" marL="0" marR="0" rtl="0" algn="ctr">
              <a:spcBef>
                <a:spcPts val="0"/>
              </a:spcBef>
              <a:buNone/>
              <a:defRPr b="0" sz="1000" u="none">
                <a:solidFill>
                  <a:schemeClr val="dk2"/>
                </a:solidFill>
                <a:latin typeface="Candara"/>
                <a:ea typeface="Candara"/>
                <a:cs typeface="Candara"/>
                <a:sym typeface="Candara"/>
              </a:defRPr>
            </a:lvl8pPr>
            <a:lvl9pPr indent="0" lvl="8" marL="0" marR="0" rtl="0" algn="ctr">
              <a:spcBef>
                <a:spcPts val="0"/>
              </a:spcBef>
              <a:buNone/>
              <a:defRPr b="0" sz="1000" u="none">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CA"/>
              <a:t>‹#›</a:t>
            </a:fld>
            <a:endParaRPr/>
          </a:p>
        </p:txBody>
      </p:sp>
      <p:sp>
        <p:nvSpPr>
          <p:cNvPr id="21" name="Google Shape;21;p19"/>
          <p:cNvSpPr txBox="1"/>
          <p:nvPr>
            <p:ph idx="1" type="body"/>
          </p:nvPr>
        </p:nvSpPr>
        <p:spPr>
          <a:xfrm>
            <a:off x="654051" y="3567289"/>
            <a:ext cx="5556250" cy="4600928"/>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23.jpg"/><Relationship Id="rId13" Type="http://schemas.openxmlformats.org/officeDocument/2006/relationships/image" Target="../media/image25.png"/><Relationship Id="rId12"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hyperlink" Target="http://www.learnalberta.ca/content/mychildslearning/kindergarten.html" TargetMode="External"/><Relationship Id="rId9" Type="http://schemas.openxmlformats.org/officeDocument/2006/relationships/image" Target="../media/image16.jpg"/><Relationship Id="rId5" Type="http://schemas.openxmlformats.org/officeDocument/2006/relationships/image" Target="../media/image21.png"/><Relationship Id="rId6" Type="http://schemas.openxmlformats.org/officeDocument/2006/relationships/hyperlink" Target="https://education.alberta.ca/media/563583/kindprogstate2008.pdf" TargetMode="External"/><Relationship Id="rId7" Type="http://schemas.openxmlformats.org/officeDocument/2006/relationships/hyperlink" Target="https://www.learnalberta.ca/content/mychildslearning/gradeataglance/kindergarten.pdf" TargetMode="External"/><Relationship Id="rId8" Type="http://schemas.openxmlformats.org/officeDocument/2006/relationships/hyperlink" Target="http://www.learnalberta.c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37.png"/><Relationship Id="rId5"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0.jp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8.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13.jpg"/><Relationship Id="rId5"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14.jpg"/><Relationship Id="rId5"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4.jpg"/><Relationship Id="rId5"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btps.ca/Registration.php" TargetMode="External"/><Relationship Id="rId4" Type="http://schemas.openxmlformats.org/officeDocument/2006/relationships/hyperlink" Target="http://www.btps.ca/Registration.php" TargetMode="External"/><Relationship Id="rId5" Type="http://schemas.openxmlformats.org/officeDocument/2006/relationships/image" Target="../media/image4.jpg"/><Relationship Id="rId6" Type="http://schemas.openxmlformats.org/officeDocument/2006/relationships/image" Target="../media/image17.png"/><Relationship Id="rId7"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mailto:transportation@btps.ca" TargetMode="External"/><Relationship Id="rId4" Type="http://schemas.openxmlformats.org/officeDocument/2006/relationships/hyperlink" Target="https://sites.google.com/a/btps.ca/btps-transportation-registrations/" TargetMode="External"/><Relationship Id="rId5" Type="http://schemas.openxmlformats.org/officeDocument/2006/relationships/hyperlink" Target="http://www.btps.ca/Section%207.php" TargetMode="External"/><Relationship Id="rId6" Type="http://schemas.openxmlformats.org/officeDocument/2006/relationships/image" Target="../media/image15.jpg"/><Relationship Id="rId7"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txBox="1"/>
          <p:nvPr>
            <p:ph type="ctrTitle"/>
          </p:nvPr>
        </p:nvSpPr>
        <p:spPr>
          <a:xfrm>
            <a:off x="514350" y="683568"/>
            <a:ext cx="5829300" cy="3823509"/>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t/>
            </a:r>
            <a:endParaRPr/>
          </a:p>
        </p:txBody>
      </p:sp>
      <p:sp>
        <p:nvSpPr>
          <p:cNvPr id="137" name="Google Shape;137;p1"/>
          <p:cNvSpPr/>
          <p:nvPr/>
        </p:nvSpPr>
        <p:spPr>
          <a:xfrm>
            <a:off x="188640" y="4987498"/>
            <a:ext cx="6552728" cy="2031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cap="none">
                <a:solidFill>
                  <a:srgbClr val="FF0000"/>
                </a:solidFill>
                <a:latin typeface="Candara"/>
                <a:ea typeface="Candara"/>
                <a:cs typeface="Candara"/>
                <a:sym typeface="Candara"/>
              </a:rPr>
              <a:t>Kindergarten </a:t>
            </a:r>
            <a:endParaRPr/>
          </a:p>
          <a:p>
            <a:pPr indent="0" lvl="0" marL="0" marR="0" rtl="0" algn="ctr">
              <a:spcBef>
                <a:spcPts val="0"/>
              </a:spcBef>
              <a:spcAft>
                <a:spcPts val="0"/>
              </a:spcAft>
              <a:buNone/>
            </a:pPr>
            <a:r>
              <a:rPr b="1" lang="en-CA" sz="7200">
                <a:solidFill>
                  <a:srgbClr val="FFC000"/>
                </a:solidFill>
                <a:latin typeface="Candara"/>
                <a:ea typeface="Candara"/>
                <a:cs typeface="Candara"/>
                <a:sym typeface="Candara"/>
              </a:rPr>
              <a:t>Ready,</a:t>
            </a:r>
            <a:r>
              <a:rPr b="1" lang="en-CA" sz="7200">
                <a:solidFill>
                  <a:srgbClr val="515151"/>
                </a:solidFill>
                <a:latin typeface="Candara"/>
                <a:ea typeface="Candara"/>
                <a:cs typeface="Candara"/>
                <a:sym typeface="Candara"/>
              </a:rPr>
              <a:t> </a:t>
            </a:r>
            <a:r>
              <a:rPr b="1" lang="en-CA" sz="7200">
                <a:solidFill>
                  <a:srgbClr val="2C82F4"/>
                </a:solidFill>
                <a:latin typeface="Candara"/>
                <a:ea typeface="Candara"/>
                <a:cs typeface="Candara"/>
                <a:sym typeface="Candara"/>
              </a:rPr>
              <a:t>Set,</a:t>
            </a:r>
            <a:r>
              <a:rPr b="1" lang="en-CA" sz="7200">
                <a:solidFill>
                  <a:srgbClr val="515151"/>
                </a:solidFill>
                <a:latin typeface="Candara"/>
                <a:ea typeface="Candara"/>
                <a:cs typeface="Candara"/>
                <a:sym typeface="Candara"/>
              </a:rPr>
              <a:t> </a:t>
            </a:r>
            <a:r>
              <a:rPr b="1" lang="en-CA" sz="7200">
                <a:solidFill>
                  <a:srgbClr val="31AE50"/>
                </a:solidFill>
                <a:latin typeface="Candara"/>
                <a:ea typeface="Candara"/>
                <a:cs typeface="Candara"/>
                <a:sym typeface="Candara"/>
              </a:rPr>
              <a:t>Go!</a:t>
            </a:r>
            <a:endParaRPr b="1" sz="7200" cap="none">
              <a:solidFill>
                <a:srgbClr val="31AE50"/>
              </a:solidFill>
              <a:latin typeface="Candara"/>
              <a:ea typeface="Candara"/>
              <a:cs typeface="Candara"/>
              <a:sym typeface="Candara"/>
            </a:endParaRPr>
          </a:p>
        </p:txBody>
      </p:sp>
      <p:pic>
        <p:nvPicPr>
          <p:cNvPr id="138" name="Google Shape;138;p1"/>
          <p:cNvPicPr preferRelativeResize="0"/>
          <p:nvPr/>
        </p:nvPicPr>
        <p:blipFill rotWithShape="1">
          <a:blip r:embed="rId3">
            <a:alphaModFix/>
          </a:blip>
          <a:srcRect b="0" l="0" r="0" t="0"/>
          <a:stretch/>
        </p:blipFill>
        <p:spPr>
          <a:xfrm>
            <a:off x="620688" y="7451217"/>
            <a:ext cx="2160240" cy="1138057"/>
          </a:xfrm>
          <a:prstGeom prst="rect">
            <a:avLst/>
          </a:prstGeom>
          <a:noFill/>
          <a:ln>
            <a:noFill/>
          </a:ln>
        </p:spPr>
      </p:pic>
      <p:pic>
        <p:nvPicPr>
          <p:cNvPr descr="C:\Users\tm0023\AppData\Local\Microsoft\Windows\Temporary Internet Files\Content.IE5\SVP21CQZ\MP900409048[1].jpg" id="139" name="Google Shape;139;p1"/>
          <p:cNvPicPr preferRelativeResize="0"/>
          <p:nvPr/>
        </p:nvPicPr>
        <p:blipFill rotWithShape="1">
          <a:blip r:embed="rId4">
            <a:alphaModFix/>
          </a:blip>
          <a:srcRect b="0" l="0" r="0" t="0"/>
          <a:stretch/>
        </p:blipFill>
        <p:spPr>
          <a:xfrm>
            <a:off x="476672" y="755576"/>
            <a:ext cx="5904656" cy="4032448"/>
          </a:xfrm>
          <a:prstGeom prst="rect">
            <a:avLst/>
          </a:prstGeom>
          <a:noFill/>
          <a:ln>
            <a:noFill/>
          </a:ln>
        </p:spPr>
      </p:pic>
      <p:sp>
        <p:nvSpPr>
          <p:cNvPr id="140" name="Google Shape;140;p1"/>
          <p:cNvSpPr txBox="1"/>
          <p:nvPr/>
        </p:nvSpPr>
        <p:spPr>
          <a:xfrm>
            <a:off x="3140968" y="8449368"/>
            <a:ext cx="333617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CA" sz="800">
                <a:solidFill>
                  <a:schemeClr val="dk2"/>
                </a:solidFill>
                <a:latin typeface="Candara"/>
                <a:ea typeface="Candara"/>
                <a:cs typeface="Candara"/>
                <a:sym typeface="Candara"/>
              </a:rPr>
              <a:t>Buffalo Trail Public Schools is committed to maximizing student learning,</a:t>
            </a:r>
            <a:endParaRPr/>
          </a:p>
          <a:p>
            <a:pPr indent="0" lvl="0" marL="0" marR="0" rtl="0" algn="l">
              <a:spcBef>
                <a:spcPts val="0"/>
              </a:spcBef>
              <a:spcAft>
                <a:spcPts val="0"/>
              </a:spcAft>
              <a:buNone/>
            </a:pPr>
            <a:r>
              <a:rPr i="1" lang="en-CA" sz="800">
                <a:solidFill>
                  <a:schemeClr val="dk2"/>
                </a:solidFill>
                <a:latin typeface="Candara"/>
                <a:ea typeface="Candara"/>
                <a:cs typeface="Candara"/>
                <a:sym typeface="Candara"/>
              </a:rPr>
              <a:t> in a safe and caring environment, supported by a highly effective team.</a:t>
            </a:r>
            <a:endParaRPr i="1" sz="800">
              <a:solidFill>
                <a:schemeClr val="dk2"/>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0"/>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Tips for Transition:</a:t>
            </a:r>
            <a:endParaRPr/>
          </a:p>
        </p:txBody>
      </p:sp>
      <p:sp>
        <p:nvSpPr>
          <p:cNvPr id="250" name="Google Shape;250;p10"/>
          <p:cNvSpPr txBox="1"/>
          <p:nvPr>
            <p:ph idx="1" type="body"/>
          </p:nvPr>
        </p:nvSpPr>
        <p:spPr>
          <a:xfrm>
            <a:off x="437624" y="4139952"/>
            <a:ext cx="6002475" cy="3894779"/>
          </a:xfrm>
          <a:prstGeom prst="rect">
            <a:avLst/>
          </a:prstGeom>
          <a:noFill/>
          <a:ln>
            <a:noFill/>
          </a:ln>
        </p:spPr>
        <p:txBody>
          <a:bodyPr anchorCtr="0" anchor="t" bIns="45700" lIns="91425" spcFirstLastPara="1" rIns="91425" wrap="square" tIns="45700">
            <a:normAutofit fontScale="25000" lnSpcReduction="20000"/>
          </a:bodyPr>
          <a:lstStyle/>
          <a:p>
            <a:pPr indent="-228282" lvl="0" marL="274320" rtl="0" algn="l">
              <a:spcBef>
                <a:spcPts val="0"/>
              </a:spcBef>
              <a:spcAft>
                <a:spcPts val="0"/>
              </a:spcAft>
              <a:buSzPct val="100000"/>
              <a:buNone/>
            </a:pPr>
            <a:r>
              <a:t/>
            </a:r>
            <a:endParaRPr sz="2900"/>
          </a:p>
          <a:p>
            <a:pPr indent="-274320" lvl="0" marL="274320" rtl="0" algn="l">
              <a:spcBef>
                <a:spcPts val="280"/>
              </a:spcBef>
              <a:spcAft>
                <a:spcPts val="0"/>
              </a:spcAft>
              <a:buSzPct val="100000"/>
              <a:buChar char="*"/>
            </a:pPr>
            <a:r>
              <a:rPr lang="en-CA" sz="5600">
                <a:solidFill>
                  <a:schemeClr val="dk1"/>
                </a:solidFill>
              </a:rPr>
              <a:t>Encourage your child to be </a:t>
            </a:r>
            <a:r>
              <a:rPr b="1" lang="en-CA" sz="5600">
                <a:solidFill>
                  <a:srgbClr val="C00000"/>
                </a:solidFill>
              </a:rPr>
              <a:t>independent</a:t>
            </a:r>
            <a:r>
              <a:rPr lang="en-CA" sz="5600">
                <a:solidFill>
                  <a:schemeClr val="dk1"/>
                </a:solidFill>
              </a:rPr>
              <a:t>. Encourage them to dress themselves, use the bathroom on their own, pick up after themselves, and help out in small ways around the house.</a:t>
            </a:r>
            <a:endParaRPr/>
          </a:p>
          <a:p>
            <a:pPr indent="-274320" lvl="0" marL="274320" rtl="0" algn="l">
              <a:spcBef>
                <a:spcPts val="280"/>
              </a:spcBef>
              <a:spcAft>
                <a:spcPts val="0"/>
              </a:spcAft>
              <a:buSzPct val="100000"/>
              <a:buChar char="*"/>
            </a:pPr>
            <a:r>
              <a:rPr lang="en-CA" sz="5600">
                <a:solidFill>
                  <a:schemeClr val="dk1"/>
                </a:solidFill>
              </a:rPr>
              <a:t>Develop </a:t>
            </a:r>
            <a:r>
              <a:rPr b="1" lang="en-CA" sz="5600">
                <a:solidFill>
                  <a:srgbClr val="C00000"/>
                </a:solidFill>
              </a:rPr>
              <a:t>routines for bedtimes and mornings</a:t>
            </a:r>
            <a:r>
              <a:rPr lang="en-CA" sz="5600">
                <a:solidFill>
                  <a:schemeClr val="dk1"/>
                </a:solidFill>
              </a:rPr>
              <a:t>. Five year olds need approximately 10-12 hours of sleep each night.  As well, dealing with backpacks, lunches, library books, and cold weather clothing will be a daily occurrence and will take some practice to complete in a timely manner.</a:t>
            </a:r>
            <a:endParaRPr/>
          </a:p>
          <a:p>
            <a:pPr indent="-274320" lvl="0" marL="274320" rtl="0" algn="l">
              <a:spcBef>
                <a:spcPts val="280"/>
              </a:spcBef>
              <a:spcAft>
                <a:spcPts val="0"/>
              </a:spcAft>
              <a:buSzPct val="100000"/>
              <a:buChar char="*"/>
            </a:pPr>
            <a:r>
              <a:rPr lang="en-CA" sz="5600">
                <a:solidFill>
                  <a:schemeClr val="dk1"/>
                </a:solidFill>
              </a:rPr>
              <a:t>Give your child </a:t>
            </a:r>
            <a:r>
              <a:rPr b="1" lang="en-CA" sz="5600">
                <a:solidFill>
                  <a:srgbClr val="C00000"/>
                </a:solidFill>
              </a:rPr>
              <a:t>opportunities to make choices and solve problems</a:t>
            </a:r>
            <a:r>
              <a:rPr lang="en-CA" sz="5600">
                <a:solidFill>
                  <a:schemeClr val="dk1"/>
                </a:solidFill>
              </a:rPr>
              <a:t>. Encourage your child to express what they want/need or take a moment to “figure something out ” on their own.</a:t>
            </a:r>
            <a:endParaRPr/>
          </a:p>
          <a:p>
            <a:pPr indent="-274320" lvl="0" marL="274320" rtl="0" algn="l">
              <a:spcBef>
                <a:spcPts val="280"/>
              </a:spcBef>
              <a:spcAft>
                <a:spcPts val="0"/>
              </a:spcAft>
              <a:buSzPct val="100000"/>
              <a:buChar char="*"/>
            </a:pPr>
            <a:r>
              <a:rPr b="1" lang="en-CA" sz="5600">
                <a:solidFill>
                  <a:srgbClr val="C00000"/>
                </a:solidFill>
              </a:rPr>
              <a:t>Talk about school in a positive manner</a:t>
            </a:r>
            <a:r>
              <a:rPr b="1" lang="en-CA" sz="5600">
                <a:solidFill>
                  <a:schemeClr val="dk1"/>
                </a:solidFill>
              </a:rPr>
              <a:t> </a:t>
            </a:r>
            <a:r>
              <a:rPr lang="en-CA" sz="5600">
                <a:solidFill>
                  <a:schemeClr val="dk1"/>
                </a:solidFill>
              </a:rPr>
              <a:t>and help your child feel excited about their new experience. Purchase any school supplies needed before your first day of kindergarten.</a:t>
            </a:r>
            <a:endParaRPr sz="4800">
              <a:solidFill>
                <a:schemeClr val="dk1"/>
              </a:solidFill>
            </a:endParaRPr>
          </a:p>
          <a:p>
            <a:pPr indent="-274320" lvl="0" marL="274320" rtl="0" algn="l">
              <a:spcBef>
                <a:spcPts val="280"/>
              </a:spcBef>
              <a:spcAft>
                <a:spcPts val="0"/>
              </a:spcAft>
              <a:buSzPct val="100000"/>
              <a:buChar char="*"/>
            </a:pPr>
            <a:r>
              <a:rPr b="1" lang="en-CA" sz="5600">
                <a:solidFill>
                  <a:srgbClr val="C00000"/>
                </a:solidFill>
              </a:rPr>
              <a:t>Take your child to the school and playground</a:t>
            </a:r>
            <a:r>
              <a:rPr lang="en-CA" sz="5600">
                <a:solidFill>
                  <a:schemeClr val="dk1"/>
                </a:solidFill>
              </a:rPr>
              <a:t> before school starts so it becomes familiar to them.  Attend the kindergarten information evening at your school, ask for a school tour or time when you could meet the bus driver.</a:t>
            </a:r>
            <a:endParaRPr/>
          </a:p>
          <a:p>
            <a:pPr indent="-274320" lvl="0" marL="274320" rtl="0" algn="l">
              <a:spcBef>
                <a:spcPts val="280"/>
              </a:spcBef>
              <a:spcAft>
                <a:spcPts val="0"/>
              </a:spcAft>
              <a:buSzPct val="100000"/>
              <a:buChar char="*"/>
            </a:pPr>
            <a:r>
              <a:rPr lang="en-CA" sz="5600">
                <a:solidFill>
                  <a:schemeClr val="dk1"/>
                </a:solidFill>
              </a:rPr>
              <a:t>Provide your child with a </a:t>
            </a:r>
            <a:r>
              <a:rPr b="1" lang="en-CA" sz="5600">
                <a:solidFill>
                  <a:srgbClr val="C00000"/>
                </a:solidFill>
              </a:rPr>
              <a:t>well balanced diet</a:t>
            </a:r>
            <a:r>
              <a:rPr lang="en-CA" sz="5600">
                <a:solidFill>
                  <a:schemeClr val="dk1"/>
                </a:solidFill>
              </a:rPr>
              <a:t> and opportunities for daily indoor and outdoor </a:t>
            </a:r>
            <a:r>
              <a:rPr b="1" lang="en-CA" sz="5600">
                <a:solidFill>
                  <a:srgbClr val="C00000"/>
                </a:solidFill>
              </a:rPr>
              <a:t>play and exercise</a:t>
            </a:r>
            <a:r>
              <a:rPr lang="en-CA" sz="5600">
                <a:solidFill>
                  <a:schemeClr val="dk1"/>
                </a:solidFill>
              </a:rPr>
              <a:t>.</a:t>
            </a:r>
            <a:endParaRPr/>
          </a:p>
          <a:p>
            <a:pPr indent="0" lvl="0" marL="0" rtl="0" algn="l">
              <a:spcBef>
                <a:spcPts val="280"/>
              </a:spcBef>
              <a:spcAft>
                <a:spcPts val="0"/>
              </a:spcAft>
              <a:buSzPct val="100000"/>
              <a:buNone/>
            </a:pPr>
            <a:r>
              <a:rPr lang="en-CA" sz="5600">
                <a:solidFill>
                  <a:schemeClr val="dk1"/>
                </a:solidFill>
              </a:rPr>
              <a:t>                                                                                           </a:t>
            </a:r>
            <a:r>
              <a:rPr i="1" lang="en-CA" sz="3600">
                <a:solidFill>
                  <a:schemeClr val="dk1"/>
                </a:solidFill>
              </a:rPr>
              <a:t>inspired by cbe.ab.ca/earlylearning</a:t>
            </a:r>
            <a:endParaRPr sz="3600">
              <a:solidFill>
                <a:schemeClr val="dk1"/>
              </a:solidFill>
            </a:endParaRPr>
          </a:p>
        </p:txBody>
      </p:sp>
      <p:sp>
        <p:nvSpPr>
          <p:cNvPr id="251" name="Google Shape;251;p10"/>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sp>
        <p:nvSpPr>
          <p:cNvPr id="252" name="Google Shape;252;p10"/>
          <p:cNvSpPr txBox="1"/>
          <p:nvPr/>
        </p:nvSpPr>
        <p:spPr>
          <a:xfrm>
            <a:off x="590995" y="2602531"/>
            <a:ext cx="263913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800">
                <a:solidFill>
                  <a:srgbClr val="C00000"/>
                </a:solidFill>
                <a:latin typeface="Candara"/>
                <a:ea typeface="Candara"/>
                <a:cs typeface="Candara"/>
                <a:sym typeface="Candara"/>
              </a:rPr>
              <a:t>You can help your child prepare for a new kindergarten experience:</a:t>
            </a:r>
            <a:endParaRPr/>
          </a:p>
        </p:txBody>
      </p:sp>
      <p:sp>
        <p:nvSpPr>
          <p:cNvPr id="253" name="Google Shape;253;p10"/>
          <p:cNvSpPr/>
          <p:nvPr/>
        </p:nvSpPr>
        <p:spPr>
          <a:xfrm>
            <a:off x="586591" y="2342161"/>
            <a:ext cx="2639137" cy="1721071"/>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pic>
        <p:nvPicPr>
          <p:cNvPr id="254" name="Google Shape;254;p10"/>
          <p:cNvPicPr preferRelativeResize="0"/>
          <p:nvPr/>
        </p:nvPicPr>
        <p:blipFill rotWithShape="1">
          <a:blip r:embed="rId3">
            <a:alphaModFix/>
          </a:blip>
          <a:srcRect b="0" l="0" r="0" t="0"/>
          <a:stretch/>
        </p:blipFill>
        <p:spPr>
          <a:xfrm>
            <a:off x="692696" y="7955897"/>
            <a:ext cx="1579005" cy="831851"/>
          </a:xfrm>
          <a:prstGeom prst="rect">
            <a:avLst/>
          </a:prstGeom>
          <a:noFill/>
          <a:ln>
            <a:noFill/>
          </a:ln>
        </p:spPr>
      </p:pic>
      <p:pic>
        <p:nvPicPr>
          <p:cNvPr descr="C:\Users\tm0023\AppData\Local\Microsoft\Windows\Temporary Internet Files\Content.IE5\B7KRNCCK\MP900442377[1].jpg" id="255" name="Google Shape;255;p10"/>
          <p:cNvPicPr preferRelativeResize="0"/>
          <p:nvPr/>
        </p:nvPicPr>
        <p:blipFill rotWithShape="1">
          <a:blip r:embed="rId4">
            <a:alphaModFix/>
          </a:blip>
          <a:srcRect b="0" l="0" r="0" t="0"/>
          <a:stretch/>
        </p:blipFill>
        <p:spPr>
          <a:xfrm>
            <a:off x="3429000" y="1763688"/>
            <a:ext cx="3178554" cy="23762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1"/>
          <p:cNvSpPr txBox="1"/>
          <p:nvPr>
            <p:ph idx="1" type="body"/>
          </p:nvPr>
        </p:nvSpPr>
        <p:spPr>
          <a:xfrm>
            <a:off x="654051" y="3567289"/>
            <a:ext cx="5556250" cy="35969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00"/>
              <a:buNone/>
            </a:pPr>
            <a:r>
              <a:t/>
            </a:r>
            <a:endParaRPr/>
          </a:p>
          <a:p>
            <a:pPr indent="-121920" lvl="0" marL="274320" rtl="0" algn="l">
              <a:spcBef>
                <a:spcPts val="480"/>
              </a:spcBef>
              <a:spcAft>
                <a:spcPts val="0"/>
              </a:spcAft>
              <a:buSzPts val="2400"/>
              <a:buNone/>
            </a:pPr>
            <a:r>
              <a:t/>
            </a:r>
            <a:endParaRPr/>
          </a:p>
          <a:p>
            <a:pPr indent="-121920" lvl="0" marL="274320" rtl="0" algn="l">
              <a:spcBef>
                <a:spcPts val="480"/>
              </a:spcBef>
              <a:spcAft>
                <a:spcPts val="0"/>
              </a:spcAft>
              <a:buSzPts val="2400"/>
              <a:buNone/>
            </a:pPr>
            <a:r>
              <a:t/>
            </a:r>
            <a:endParaRPr/>
          </a:p>
        </p:txBody>
      </p:sp>
      <p:sp>
        <p:nvSpPr>
          <p:cNvPr id="261" name="Google Shape;261;p11"/>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sp>
        <p:nvSpPr>
          <p:cNvPr id="262" name="Google Shape;262;p11"/>
          <p:cNvSpPr txBox="1"/>
          <p:nvPr>
            <p:ph type="title"/>
          </p:nvPr>
        </p:nvSpPr>
        <p:spPr>
          <a:xfrm>
            <a:off x="342900" y="451104"/>
            <a:ext cx="6172200" cy="181664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What Will My Child Learn? </a:t>
            </a:r>
            <a:endParaRPr/>
          </a:p>
        </p:txBody>
      </p:sp>
      <p:pic>
        <p:nvPicPr>
          <p:cNvPr id="263" name="Google Shape;263;p11"/>
          <p:cNvPicPr preferRelativeResize="0"/>
          <p:nvPr/>
        </p:nvPicPr>
        <p:blipFill rotWithShape="1">
          <a:blip r:embed="rId3">
            <a:alphaModFix/>
          </a:blip>
          <a:srcRect b="0" l="0" r="0" t="0"/>
          <a:stretch/>
        </p:blipFill>
        <p:spPr>
          <a:xfrm>
            <a:off x="692696" y="7740352"/>
            <a:ext cx="1742404" cy="917933"/>
          </a:xfrm>
          <a:prstGeom prst="rect">
            <a:avLst/>
          </a:prstGeom>
          <a:noFill/>
          <a:ln>
            <a:noFill/>
          </a:ln>
        </p:spPr>
      </p:pic>
      <p:sp>
        <p:nvSpPr>
          <p:cNvPr id="264" name="Google Shape;264;p11"/>
          <p:cNvSpPr/>
          <p:nvPr/>
        </p:nvSpPr>
        <p:spPr>
          <a:xfrm>
            <a:off x="692696" y="3048000"/>
            <a:ext cx="5022304" cy="426030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0" lvl="0" marL="0" rtl="0" algn="l">
              <a:spcBef>
                <a:spcPts val="0"/>
              </a:spcBef>
              <a:spcAft>
                <a:spcPts val="0"/>
              </a:spcAft>
              <a:buNone/>
            </a:pPr>
            <a:r>
              <a:t/>
            </a:r>
            <a:endParaRPr/>
          </a:p>
        </p:txBody>
      </p:sp>
      <p:grpSp>
        <p:nvGrpSpPr>
          <p:cNvPr id="265" name="Google Shape;265;p11"/>
          <p:cNvGrpSpPr/>
          <p:nvPr/>
        </p:nvGrpSpPr>
        <p:grpSpPr>
          <a:xfrm>
            <a:off x="-4537209" y="2333776"/>
            <a:ext cx="10710923" cy="6204640"/>
            <a:chOff x="-5210197" y="-798064"/>
            <a:chExt cx="10710923" cy="6204640"/>
          </a:xfrm>
        </p:grpSpPr>
        <p:sp>
          <p:nvSpPr>
            <p:cNvPr id="266" name="Google Shape;266;p11"/>
            <p:cNvSpPr/>
            <p:nvPr/>
          </p:nvSpPr>
          <p:spPr>
            <a:xfrm>
              <a:off x="-5210197" y="-798064"/>
              <a:ext cx="6204640" cy="6204640"/>
            </a:xfrm>
            <a:prstGeom prst="blockArc">
              <a:avLst>
                <a:gd fmla="val 18900000" name="adj1"/>
                <a:gd fmla="val 2700000" name="adj2"/>
                <a:gd fmla="val 348" name="adj3"/>
              </a:avLst>
            </a:prstGeom>
            <a:noFill/>
            <a:ln cap="flat" cmpd="sng" w="15875">
              <a:solidFill>
                <a:srgbClr val="238F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a:off x="639661" y="460851"/>
              <a:ext cx="4861065" cy="921702"/>
            </a:xfrm>
            <a:prstGeom prst="rect">
              <a:avLst/>
            </a:prstGeom>
            <a:solidFill>
              <a:srgbClr val="FF000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1"/>
            <p:cNvSpPr txBox="1"/>
            <p:nvPr/>
          </p:nvSpPr>
          <p:spPr>
            <a:xfrm>
              <a:off x="639661" y="460851"/>
              <a:ext cx="4861065" cy="921702"/>
            </a:xfrm>
            <a:prstGeom prst="rect">
              <a:avLst/>
            </a:prstGeom>
            <a:noFill/>
            <a:ln>
              <a:noFill/>
            </a:ln>
          </p:spPr>
          <p:txBody>
            <a:bodyPr anchorCtr="0" anchor="ctr" bIns="53325" lIns="731600" spcFirstLastPara="1" rIns="53325" wrap="square" tIns="53325">
              <a:noAutofit/>
            </a:bodyPr>
            <a:lstStyle/>
            <a:p>
              <a:pPr indent="0" lvl="0" marL="0" marR="0" rtl="0" algn="l">
                <a:lnSpc>
                  <a:spcPct val="90000"/>
                </a:lnSpc>
                <a:spcBef>
                  <a:spcPts val="0"/>
                </a:spcBef>
                <a:spcAft>
                  <a:spcPts val="0"/>
                </a:spcAft>
                <a:buClr>
                  <a:schemeClr val="lt1"/>
                </a:buClr>
                <a:buSzPts val="2100"/>
                <a:buFont typeface="Candara"/>
                <a:buNone/>
              </a:pPr>
              <a:r>
                <a:rPr lang="en-CA" sz="2100" u="sng">
                  <a:solidFill>
                    <a:schemeClr val="lt1"/>
                  </a:solidFill>
                  <a:latin typeface="Candara"/>
                  <a:ea typeface="Candara"/>
                  <a:cs typeface="Candara"/>
                  <a:sym typeface="Candara"/>
                  <a:hlinkClick r:id="rId4">
                    <a:extLst>
                      <a:ext uri="{A12FA001-AC4F-418D-AE19-62706E023703}">
                        <ahyp:hlinkClr val="tx"/>
                      </a:ext>
                    </a:extLst>
                  </a:hlinkClick>
                </a:rPr>
                <a:t>My Child’s Learning: A Parent Resource: LearnAlberta.ca </a:t>
              </a:r>
              <a:endParaRPr sz="2100">
                <a:solidFill>
                  <a:schemeClr val="lt1"/>
                </a:solidFill>
                <a:latin typeface="Candara"/>
                <a:ea typeface="Candara"/>
                <a:cs typeface="Candara"/>
                <a:sym typeface="Candara"/>
              </a:endParaRPr>
            </a:p>
          </p:txBody>
        </p:sp>
        <p:sp>
          <p:nvSpPr>
            <p:cNvPr id="269" name="Google Shape;269;p11"/>
            <p:cNvSpPr/>
            <p:nvPr/>
          </p:nvSpPr>
          <p:spPr>
            <a:xfrm>
              <a:off x="63597" y="345638"/>
              <a:ext cx="1152128" cy="1152128"/>
            </a:xfrm>
            <a:prstGeom prst="ellipse">
              <a:avLst/>
            </a:prstGeom>
            <a:blipFill rotWithShape="1">
              <a:blip r:embed="rId5">
                <a:alphaModFix/>
              </a:blip>
              <a:stretch>
                <a:fillRect b="0" l="0" r="0" t="0"/>
              </a:stretch>
            </a:blipFill>
            <a:ln cap="flat" cmpd="sng" w="15875">
              <a:solidFill>
                <a:srgbClr val="30B6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
            <p:cNvSpPr/>
            <p:nvPr/>
          </p:nvSpPr>
          <p:spPr>
            <a:xfrm>
              <a:off x="974700" y="1843404"/>
              <a:ext cx="4526026" cy="921702"/>
            </a:xfrm>
            <a:prstGeom prst="rect">
              <a:avLst/>
            </a:prstGeom>
            <a:solidFill>
              <a:srgbClr val="92D05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
            <p:cNvSpPr txBox="1"/>
            <p:nvPr/>
          </p:nvSpPr>
          <p:spPr>
            <a:xfrm>
              <a:off x="974700" y="1843404"/>
              <a:ext cx="4526026" cy="921702"/>
            </a:xfrm>
            <a:prstGeom prst="rect">
              <a:avLst/>
            </a:prstGeom>
            <a:noFill/>
            <a:ln>
              <a:noFill/>
            </a:ln>
          </p:spPr>
          <p:txBody>
            <a:bodyPr anchorCtr="0" anchor="ctr" bIns="53325" lIns="731600" spcFirstLastPara="1" rIns="53325" wrap="square" tIns="53325">
              <a:noAutofit/>
            </a:bodyPr>
            <a:lstStyle/>
            <a:p>
              <a:pPr indent="0" lvl="0" marL="0" marR="0" rtl="0" algn="l">
                <a:lnSpc>
                  <a:spcPct val="90000"/>
                </a:lnSpc>
                <a:spcBef>
                  <a:spcPts val="0"/>
                </a:spcBef>
                <a:spcAft>
                  <a:spcPts val="0"/>
                </a:spcAft>
                <a:buClr>
                  <a:schemeClr val="lt1"/>
                </a:buClr>
                <a:buSzPts val="2100"/>
                <a:buFont typeface="Candara"/>
                <a:buNone/>
              </a:pPr>
              <a:r>
                <a:rPr lang="en-CA" sz="2100" u="sng">
                  <a:solidFill>
                    <a:schemeClr val="hlink"/>
                  </a:solidFill>
                  <a:latin typeface="Candara"/>
                  <a:ea typeface="Candara"/>
                  <a:cs typeface="Candara"/>
                  <a:sym typeface="Candara"/>
                  <a:hlinkClick r:id="rId6"/>
                </a:rPr>
                <a:t>Kindergarten Program Statement: Education.Alberta.ca</a:t>
              </a:r>
              <a:endParaRPr/>
            </a:p>
          </p:txBody>
        </p:sp>
        <p:sp>
          <p:nvSpPr>
            <p:cNvPr id="272" name="Google Shape;272;p11"/>
            <p:cNvSpPr/>
            <p:nvPr/>
          </p:nvSpPr>
          <p:spPr>
            <a:xfrm>
              <a:off x="398636" y="1728192"/>
              <a:ext cx="1152128" cy="1152128"/>
            </a:xfrm>
            <a:prstGeom prst="ellipse">
              <a:avLst/>
            </a:prstGeom>
            <a:solidFill>
              <a:schemeClr val="lt1"/>
            </a:solidFill>
            <a:ln cap="flat" cmpd="sng" w="15875">
              <a:solidFill>
                <a:srgbClr val="30B6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p:nvPr/>
          </p:nvSpPr>
          <p:spPr>
            <a:xfrm>
              <a:off x="639661" y="3225958"/>
              <a:ext cx="4861065" cy="921702"/>
            </a:xfrm>
            <a:prstGeom prst="rect">
              <a:avLst/>
            </a:prstGeom>
            <a:solidFill>
              <a:srgbClr val="30B6F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
            <p:cNvSpPr txBox="1"/>
            <p:nvPr/>
          </p:nvSpPr>
          <p:spPr>
            <a:xfrm>
              <a:off x="639661" y="3225958"/>
              <a:ext cx="4861065" cy="921702"/>
            </a:xfrm>
            <a:prstGeom prst="rect">
              <a:avLst/>
            </a:prstGeom>
            <a:noFill/>
            <a:ln>
              <a:noFill/>
            </a:ln>
          </p:spPr>
          <p:txBody>
            <a:bodyPr anchorCtr="0" anchor="ctr" bIns="53325" lIns="731600" spcFirstLastPara="1" rIns="53325" wrap="square" tIns="53325">
              <a:noAutofit/>
            </a:bodyPr>
            <a:lstStyle/>
            <a:p>
              <a:pPr indent="0" lvl="0" marL="0" marR="0" rtl="0" algn="l">
                <a:lnSpc>
                  <a:spcPct val="90000"/>
                </a:lnSpc>
                <a:spcBef>
                  <a:spcPts val="0"/>
                </a:spcBef>
                <a:spcAft>
                  <a:spcPts val="0"/>
                </a:spcAft>
                <a:buClr>
                  <a:schemeClr val="lt1"/>
                </a:buClr>
                <a:buSzPts val="2100"/>
                <a:buFont typeface="Candara"/>
                <a:buNone/>
              </a:pPr>
              <a:r>
                <a:rPr lang="en-CA" sz="2100" u="sng">
                  <a:solidFill>
                    <a:schemeClr val="hlink"/>
                  </a:solidFill>
                  <a:latin typeface="Candara"/>
                  <a:ea typeface="Candara"/>
                  <a:cs typeface="Candara"/>
                  <a:sym typeface="Candara"/>
                  <a:hlinkClick r:id="rId7"/>
                </a:rPr>
                <a:t>Kindergarten At A Glance: Learn Alberta.ca</a:t>
              </a:r>
              <a:endParaRPr/>
            </a:p>
          </p:txBody>
        </p:sp>
        <p:sp>
          <p:nvSpPr>
            <p:cNvPr id="275" name="Google Shape;275;p11"/>
            <p:cNvSpPr/>
            <p:nvPr/>
          </p:nvSpPr>
          <p:spPr>
            <a:xfrm>
              <a:off x="63597" y="3110745"/>
              <a:ext cx="1152128" cy="1152128"/>
            </a:xfrm>
            <a:prstGeom prst="ellipse">
              <a:avLst/>
            </a:prstGeom>
            <a:solidFill>
              <a:schemeClr val="lt1"/>
            </a:solidFill>
            <a:ln cap="flat" cmpd="sng" w="15875">
              <a:solidFill>
                <a:srgbClr val="30B6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11"/>
          <p:cNvSpPr txBox="1"/>
          <p:nvPr/>
        </p:nvSpPr>
        <p:spPr>
          <a:xfrm>
            <a:off x="672421" y="2267744"/>
            <a:ext cx="561662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1400">
                <a:solidFill>
                  <a:schemeClr val="dk1"/>
                </a:solidFill>
                <a:latin typeface="Candara"/>
                <a:ea typeface="Candara"/>
                <a:cs typeface="Candara"/>
                <a:sym typeface="Candara"/>
              </a:rPr>
              <a:t>The skills your child will learn in Kindergarten are called </a:t>
            </a:r>
            <a:r>
              <a:rPr b="1" lang="en-CA" sz="1400">
                <a:solidFill>
                  <a:schemeClr val="dk1"/>
                </a:solidFill>
                <a:latin typeface="Candara"/>
                <a:ea typeface="Candara"/>
                <a:cs typeface="Candara"/>
                <a:sym typeface="Candara"/>
              </a:rPr>
              <a:t>Kindergarten Learner Outcomes</a:t>
            </a:r>
            <a:r>
              <a:rPr lang="en-CA" sz="1400">
                <a:solidFill>
                  <a:schemeClr val="dk1"/>
                </a:solidFill>
                <a:latin typeface="Candara"/>
                <a:ea typeface="Candara"/>
                <a:cs typeface="Candara"/>
                <a:sym typeface="Candara"/>
              </a:rPr>
              <a:t> and below is a list of documents that best explain them.  Or, visit the Alberta Education Website at </a:t>
            </a:r>
            <a:r>
              <a:rPr lang="en-CA" sz="1400" u="sng">
                <a:solidFill>
                  <a:schemeClr val="dk1"/>
                </a:solidFill>
                <a:latin typeface="Candara"/>
                <a:ea typeface="Candara"/>
                <a:cs typeface="Candara"/>
                <a:sym typeface="Candara"/>
                <a:hlinkClick r:id="rId8">
                  <a:extLst>
                    <a:ext uri="{A12FA001-AC4F-418D-AE19-62706E023703}">
                      <ahyp:hlinkClr val="tx"/>
                    </a:ext>
                  </a:extLst>
                </a:hlinkClick>
              </a:rPr>
              <a:t>www.learnalberta.ca</a:t>
            </a:r>
            <a:r>
              <a:rPr lang="en-CA" sz="1400">
                <a:solidFill>
                  <a:schemeClr val="dk1"/>
                </a:solidFill>
                <a:latin typeface="Candara"/>
                <a:ea typeface="Candara"/>
                <a:cs typeface="Candara"/>
                <a:sym typeface="Candara"/>
              </a:rPr>
              <a:t>   for a complete listing of resources regarding Kindergarten.</a:t>
            </a:r>
            <a:endParaRPr/>
          </a:p>
        </p:txBody>
      </p:sp>
      <p:pic>
        <p:nvPicPr>
          <p:cNvPr id="277" name="Google Shape;277;p11"/>
          <p:cNvPicPr preferRelativeResize="0"/>
          <p:nvPr/>
        </p:nvPicPr>
        <p:blipFill rotWithShape="1">
          <a:blip r:embed="rId9">
            <a:alphaModFix/>
          </a:blip>
          <a:srcRect b="0" l="0" r="0" t="0"/>
          <a:stretch/>
        </p:blipFill>
        <p:spPr>
          <a:xfrm rot="5400000">
            <a:off x="858553" y="4948331"/>
            <a:ext cx="1410688" cy="1090077"/>
          </a:xfrm>
          <a:prstGeom prst="rect">
            <a:avLst/>
          </a:prstGeom>
          <a:noFill/>
          <a:ln>
            <a:noFill/>
          </a:ln>
        </p:spPr>
      </p:pic>
      <p:pic>
        <p:nvPicPr>
          <p:cNvPr id="278" name="Google Shape;278;p11"/>
          <p:cNvPicPr preferRelativeResize="0"/>
          <p:nvPr/>
        </p:nvPicPr>
        <p:blipFill rotWithShape="1">
          <a:blip r:embed="rId10">
            <a:alphaModFix/>
          </a:blip>
          <a:srcRect b="0" l="0" r="0" t="0"/>
          <a:stretch/>
        </p:blipFill>
        <p:spPr>
          <a:xfrm rot="10800000">
            <a:off x="476672" y="6295277"/>
            <a:ext cx="1378890" cy="1065506"/>
          </a:xfrm>
          <a:prstGeom prst="rect">
            <a:avLst/>
          </a:prstGeom>
          <a:noFill/>
          <a:ln>
            <a:noFill/>
          </a:ln>
        </p:spPr>
      </p:pic>
      <p:pic>
        <p:nvPicPr>
          <p:cNvPr descr="C:\Users\tm0023\AppData\Local\Microsoft\Windows\Temporary Internet Files\Content.IE5\F5THDIPX\MC900232107[1].wmf" id="279" name="Google Shape;279;p11"/>
          <p:cNvPicPr preferRelativeResize="0"/>
          <p:nvPr/>
        </p:nvPicPr>
        <p:blipFill rotWithShape="1">
          <a:blip r:embed="rId11">
            <a:alphaModFix/>
          </a:blip>
          <a:srcRect b="0" l="0" r="0" t="0"/>
          <a:stretch/>
        </p:blipFill>
        <p:spPr>
          <a:xfrm>
            <a:off x="4293096" y="7339518"/>
            <a:ext cx="1289445" cy="1420809"/>
          </a:xfrm>
          <a:prstGeom prst="rect">
            <a:avLst/>
          </a:prstGeom>
          <a:noFill/>
          <a:ln>
            <a:noFill/>
          </a:ln>
        </p:spPr>
      </p:pic>
      <p:pic>
        <p:nvPicPr>
          <p:cNvPr id="280" name="Google Shape;280;p11"/>
          <p:cNvPicPr preferRelativeResize="0"/>
          <p:nvPr/>
        </p:nvPicPr>
        <p:blipFill rotWithShape="1">
          <a:blip r:embed="rId12">
            <a:alphaModFix/>
          </a:blip>
          <a:srcRect b="0" l="0" r="0" t="0"/>
          <a:stretch/>
        </p:blipFill>
        <p:spPr>
          <a:xfrm>
            <a:off x="1072641" y="4757571"/>
            <a:ext cx="1036295" cy="1375666"/>
          </a:xfrm>
          <a:prstGeom prst="rect">
            <a:avLst/>
          </a:prstGeom>
          <a:noFill/>
          <a:ln>
            <a:noFill/>
          </a:ln>
        </p:spPr>
      </p:pic>
      <p:pic>
        <p:nvPicPr>
          <p:cNvPr id="281" name="Google Shape;281;p11"/>
          <p:cNvPicPr preferRelativeResize="0"/>
          <p:nvPr/>
        </p:nvPicPr>
        <p:blipFill rotWithShape="1">
          <a:blip r:embed="rId13">
            <a:alphaModFix/>
          </a:blip>
          <a:srcRect b="0" l="0" r="0" t="0"/>
          <a:stretch/>
        </p:blipFill>
        <p:spPr>
          <a:xfrm>
            <a:off x="781890" y="3424378"/>
            <a:ext cx="1073673" cy="12969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2"/>
          <p:cNvSpPr txBox="1"/>
          <p:nvPr>
            <p:ph idx="1" type="body"/>
          </p:nvPr>
        </p:nvSpPr>
        <p:spPr>
          <a:xfrm>
            <a:off x="677817" y="2195736"/>
            <a:ext cx="5556250" cy="6332521"/>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00"/>
              <a:buNone/>
            </a:pPr>
            <a:r>
              <a:rPr lang="en-CA" sz="1800">
                <a:solidFill>
                  <a:schemeClr val="dk1"/>
                </a:solidFill>
              </a:rPr>
              <a:t>Your child’s kindergarten day includes both organized activities and purposeful play. The following skills may be encountered by your child in kindergarten. Why not try a few at home!</a:t>
            </a:r>
            <a:endParaRPr sz="1600">
              <a:solidFill>
                <a:schemeClr val="dk1"/>
              </a:solidFill>
            </a:endParaRPr>
          </a:p>
          <a:p>
            <a:pPr indent="-342900" lvl="0" marL="342900" rtl="0" algn="l">
              <a:spcBef>
                <a:spcPts val="320"/>
              </a:spcBef>
              <a:spcAft>
                <a:spcPts val="0"/>
              </a:spcAft>
              <a:buSzPts val="1600"/>
              <a:buAutoNum type="arabicPeriod"/>
            </a:pPr>
            <a:r>
              <a:rPr lang="en-CA" sz="1600"/>
              <a:t>Put a puzzle together.</a:t>
            </a:r>
            <a:endParaRPr/>
          </a:p>
          <a:p>
            <a:pPr indent="-342900" lvl="0" marL="342900" rtl="0" algn="l">
              <a:spcBef>
                <a:spcPts val="320"/>
              </a:spcBef>
              <a:spcAft>
                <a:spcPts val="0"/>
              </a:spcAft>
              <a:buSzPts val="1600"/>
              <a:buAutoNum type="arabicPeriod"/>
            </a:pPr>
            <a:r>
              <a:rPr lang="en-CA" sz="1600"/>
              <a:t>Use blocks or Lego to build a tower.</a:t>
            </a:r>
            <a:endParaRPr/>
          </a:p>
          <a:p>
            <a:pPr indent="-342900" lvl="0" marL="342900" rtl="0" algn="l">
              <a:spcBef>
                <a:spcPts val="320"/>
              </a:spcBef>
              <a:spcAft>
                <a:spcPts val="0"/>
              </a:spcAft>
              <a:buSzPts val="1600"/>
              <a:buAutoNum type="arabicPeriod"/>
            </a:pPr>
            <a:r>
              <a:rPr lang="en-CA" sz="1600"/>
              <a:t>Colour a picture.</a:t>
            </a:r>
            <a:endParaRPr/>
          </a:p>
          <a:p>
            <a:pPr indent="-342900" lvl="0" marL="342900" rtl="0" algn="l">
              <a:spcBef>
                <a:spcPts val="320"/>
              </a:spcBef>
              <a:spcAft>
                <a:spcPts val="0"/>
              </a:spcAft>
              <a:buSzPts val="1600"/>
              <a:buAutoNum type="arabicPeriod"/>
            </a:pPr>
            <a:r>
              <a:rPr lang="en-CA" sz="1600"/>
              <a:t>Draw a picture.</a:t>
            </a:r>
            <a:endParaRPr/>
          </a:p>
          <a:p>
            <a:pPr indent="-342900" lvl="0" marL="342900" rtl="0" algn="l">
              <a:spcBef>
                <a:spcPts val="320"/>
              </a:spcBef>
              <a:spcAft>
                <a:spcPts val="0"/>
              </a:spcAft>
              <a:buSzPts val="1600"/>
              <a:buAutoNum type="arabicPeriod"/>
            </a:pPr>
            <a:r>
              <a:rPr lang="en-CA" sz="1600"/>
              <a:t>Print first name.</a:t>
            </a:r>
            <a:endParaRPr/>
          </a:p>
          <a:p>
            <a:pPr indent="-342900" lvl="0" marL="342900" rtl="0" algn="l">
              <a:spcBef>
                <a:spcPts val="320"/>
              </a:spcBef>
              <a:spcAft>
                <a:spcPts val="0"/>
              </a:spcAft>
              <a:buSzPts val="1600"/>
              <a:buAutoNum type="arabicPeriod"/>
            </a:pPr>
            <a:r>
              <a:rPr lang="en-CA" sz="1600"/>
              <a:t>Trace different shapes.</a:t>
            </a:r>
            <a:endParaRPr/>
          </a:p>
          <a:p>
            <a:pPr indent="-342900" lvl="0" marL="342900" rtl="0" algn="l">
              <a:spcBef>
                <a:spcPts val="320"/>
              </a:spcBef>
              <a:spcAft>
                <a:spcPts val="0"/>
              </a:spcAft>
              <a:buSzPts val="1600"/>
              <a:buAutoNum type="arabicPeriod"/>
            </a:pPr>
            <a:r>
              <a:rPr lang="en-CA" sz="1600"/>
              <a:t>Cut pictures out of magazines.</a:t>
            </a:r>
            <a:endParaRPr/>
          </a:p>
          <a:p>
            <a:pPr indent="-342900" lvl="0" marL="342900" rtl="0" algn="l">
              <a:spcBef>
                <a:spcPts val="320"/>
              </a:spcBef>
              <a:spcAft>
                <a:spcPts val="0"/>
              </a:spcAft>
              <a:buSzPts val="1600"/>
              <a:buAutoNum type="arabicPeriod"/>
            </a:pPr>
            <a:r>
              <a:rPr lang="en-CA" sz="1600"/>
              <a:t>Cut out shapes.</a:t>
            </a:r>
            <a:endParaRPr/>
          </a:p>
          <a:p>
            <a:pPr indent="-342900" lvl="0" marL="342900" rtl="0" algn="l">
              <a:spcBef>
                <a:spcPts val="320"/>
              </a:spcBef>
              <a:spcAft>
                <a:spcPts val="0"/>
              </a:spcAft>
              <a:buSzPts val="1600"/>
              <a:buAutoNum type="arabicPeriod"/>
            </a:pPr>
            <a:r>
              <a:rPr lang="en-CA" sz="1600"/>
              <a:t>Count 10 stairs as you walk up them.</a:t>
            </a:r>
            <a:endParaRPr/>
          </a:p>
          <a:p>
            <a:pPr indent="-342900" lvl="0" marL="342900" rtl="0" algn="l">
              <a:spcBef>
                <a:spcPts val="320"/>
              </a:spcBef>
              <a:spcAft>
                <a:spcPts val="0"/>
              </a:spcAft>
              <a:buSzPts val="1600"/>
              <a:buAutoNum type="arabicPeriod"/>
            </a:pPr>
            <a:r>
              <a:rPr lang="en-CA" sz="1600"/>
              <a:t>Count out 10 nickels or marbles.</a:t>
            </a:r>
            <a:endParaRPr/>
          </a:p>
          <a:p>
            <a:pPr indent="-342900" lvl="0" marL="342900" rtl="0" algn="l">
              <a:spcBef>
                <a:spcPts val="320"/>
              </a:spcBef>
              <a:spcAft>
                <a:spcPts val="0"/>
              </a:spcAft>
              <a:buSzPts val="1600"/>
              <a:buAutoNum type="arabicPeriod"/>
            </a:pPr>
            <a:r>
              <a:rPr lang="en-CA" sz="1600"/>
              <a:t>Sing nursery rhymes.</a:t>
            </a:r>
            <a:endParaRPr/>
          </a:p>
          <a:p>
            <a:pPr indent="-342900" lvl="0" marL="342900" rtl="0" algn="l">
              <a:spcBef>
                <a:spcPts val="320"/>
              </a:spcBef>
              <a:spcAft>
                <a:spcPts val="0"/>
              </a:spcAft>
              <a:buSzPts val="1600"/>
              <a:buAutoNum type="arabicPeriod"/>
            </a:pPr>
            <a:r>
              <a:rPr lang="en-CA" sz="1600"/>
              <a:t>Sing the ABC song.</a:t>
            </a:r>
            <a:endParaRPr/>
          </a:p>
          <a:p>
            <a:pPr indent="-342900" lvl="0" marL="342900" rtl="0" algn="l">
              <a:spcBef>
                <a:spcPts val="320"/>
              </a:spcBef>
              <a:spcAft>
                <a:spcPts val="0"/>
              </a:spcAft>
              <a:buSzPts val="1600"/>
              <a:buAutoNum type="arabicPeriod"/>
            </a:pPr>
            <a:r>
              <a:rPr lang="en-CA" sz="1600"/>
              <a:t>Read story books.</a:t>
            </a:r>
            <a:endParaRPr/>
          </a:p>
          <a:p>
            <a:pPr indent="-342900" lvl="0" marL="342900" rtl="0" algn="l">
              <a:spcBef>
                <a:spcPts val="320"/>
              </a:spcBef>
              <a:spcAft>
                <a:spcPts val="0"/>
              </a:spcAft>
              <a:buSzPts val="1600"/>
              <a:buAutoNum type="arabicPeriod"/>
            </a:pPr>
            <a:r>
              <a:rPr lang="en-CA" sz="1600"/>
              <a:t>Hop, skip, gallop or walk backwards.</a:t>
            </a:r>
            <a:endParaRPr/>
          </a:p>
          <a:p>
            <a:pPr indent="-342900" lvl="0" marL="342900" rtl="0" algn="l">
              <a:spcBef>
                <a:spcPts val="320"/>
              </a:spcBef>
              <a:spcAft>
                <a:spcPts val="0"/>
              </a:spcAft>
              <a:buSzPts val="1600"/>
              <a:buAutoNum type="arabicPeriod"/>
            </a:pPr>
            <a:r>
              <a:rPr lang="en-CA" sz="1600"/>
              <a:t>Play a board or card game to practice taking turns.</a:t>
            </a:r>
            <a:endParaRPr/>
          </a:p>
          <a:p>
            <a:pPr indent="-228600" lvl="0" marL="342900" rtl="0" algn="l">
              <a:spcBef>
                <a:spcPts val="360"/>
              </a:spcBef>
              <a:spcAft>
                <a:spcPts val="0"/>
              </a:spcAft>
              <a:buSzPts val="1800"/>
              <a:buNone/>
            </a:pPr>
            <a:r>
              <a:t/>
            </a:r>
            <a:endParaRPr sz="1800"/>
          </a:p>
          <a:p>
            <a:pPr indent="-228600" lvl="0" marL="342900" rtl="0" algn="l">
              <a:spcBef>
                <a:spcPts val="360"/>
              </a:spcBef>
              <a:spcAft>
                <a:spcPts val="0"/>
              </a:spcAft>
              <a:buSzPts val="1800"/>
              <a:buNone/>
            </a:pPr>
            <a:r>
              <a:t/>
            </a:r>
            <a:endParaRPr sz="1800"/>
          </a:p>
          <a:p>
            <a:pPr indent="-228600" lvl="0" marL="342900" rtl="0" algn="l">
              <a:spcBef>
                <a:spcPts val="360"/>
              </a:spcBef>
              <a:spcAft>
                <a:spcPts val="0"/>
              </a:spcAft>
              <a:buSzPts val="1800"/>
              <a:buNone/>
            </a:pPr>
            <a:r>
              <a:t/>
            </a:r>
            <a:endParaRPr sz="1800"/>
          </a:p>
        </p:txBody>
      </p:sp>
      <p:sp>
        <p:nvSpPr>
          <p:cNvPr id="287" name="Google Shape;287;p12"/>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sp>
        <p:nvSpPr>
          <p:cNvPr id="288" name="Google Shape;288;p12"/>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Sample Kindergarten Activities:</a:t>
            </a:r>
            <a:endParaRPr/>
          </a:p>
        </p:txBody>
      </p:sp>
      <p:pic>
        <p:nvPicPr>
          <p:cNvPr id="289" name="Google Shape;289;p12"/>
          <p:cNvPicPr preferRelativeResize="0"/>
          <p:nvPr/>
        </p:nvPicPr>
        <p:blipFill rotWithShape="1">
          <a:blip r:embed="rId3">
            <a:alphaModFix/>
          </a:blip>
          <a:srcRect b="0" l="0" r="0" t="0"/>
          <a:stretch/>
        </p:blipFill>
        <p:spPr>
          <a:xfrm>
            <a:off x="620689" y="7884368"/>
            <a:ext cx="1656184" cy="872511"/>
          </a:xfrm>
          <a:prstGeom prst="rect">
            <a:avLst/>
          </a:prstGeom>
          <a:noFill/>
          <a:ln>
            <a:noFill/>
          </a:ln>
        </p:spPr>
      </p:pic>
      <p:pic>
        <p:nvPicPr>
          <p:cNvPr descr="C:\Users\tm0023\AppData\Local\Microsoft\Windows\Temporary Internet Files\Content.IE5\EKZT6MYE\MC900232724[1].wmf" id="290" name="Google Shape;290;p12"/>
          <p:cNvPicPr preferRelativeResize="0"/>
          <p:nvPr/>
        </p:nvPicPr>
        <p:blipFill rotWithShape="1">
          <a:blip r:embed="rId4">
            <a:alphaModFix/>
          </a:blip>
          <a:srcRect b="0" l="0" r="0" t="0"/>
          <a:stretch/>
        </p:blipFill>
        <p:spPr>
          <a:xfrm>
            <a:off x="4741617" y="6156176"/>
            <a:ext cx="1492450" cy="1319378"/>
          </a:xfrm>
          <a:prstGeom prst="rect">
            <a:avLst/>
          </a:prstGeom>
          <a:noFill/>
          <a:ln>
            <a:noFill/>
          </a:ln>
        </p:spPr>
      </p:pic>
      <p:pic>
        <p:nvPicPr>
          <p:cNvPr descr="C:\Users\tm0023\AppData\Local\Microsoft\Windows\Temporary Internet Files\Content.IE5\KBQFD0OT\MP900430644[1].jpg" id="291" name="Google Shape;291;p12"/>
          <p:cNvPicPr preferRelativeResize="0"/>
          <p:nvPr/>
        </p:nvPicPr>
        <p:blipFill rotWithShape="1">
          <a:blip r:embed="rId5">
            <a:alphaModFix/>
          </a:blip>
          <a:srcRect b="0" l="0" r="0" t="0"/>
          <a:stretch/>
        </p:blipFill>
        <p:spPr>
          <a:xfrm>
            <a:off x="4099933" y="3995936"/>
            <a:ext cx="2528646" cy="16831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3"/>
          <p:cNvSpPr txBox="1"/>
          <p:nvPr>
            <p:ph type="title"/>
          </p:nvPr>
        </p:nvSpPr>
        <p:spPr>
          <a:xfrm>
            <a:off x="342900" y="451104"/>
            <a:ext cx="6172200" cy="181664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What is Purposeful Play?</a:t>
            </a:r>
            <a:endParaRPr/>
          </a:p>
        </p:txBody>
      </p:sp>
      <p:sp>
        <p:nvSpPr>
          <p:cNvPr id="297" name="Google Shape;297;p13"/>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sp>
        <p:nvSpPr>
          <p:cNvPr id="298" name="Google Shape;298;p13"/>
          <p:cNvSpPr txBox="1"/>
          <p:nvPr/>
        </p:nvSpPr>
        <p:spPr>
          <a:xfrm>
            <a:off x="854271" y="2506504"/>
            <a:ext cx="5328592" cy="59862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CA" sz="2000">
                <a:solidFill>
                  <a:srgbClr val="C00000"/>
                </a:solidFill>
                <a:latin typeface="Candara"/>
                <a:ea typeface="Candara"/>
                <a:cs typeface="Candara"/>
                <a:sym typeface="Candara"/>
              </a:rPr>
              <a:t>“Play expands intelligence, stimulates the imagination, encourages creative problem solving, and helps develop confidence, self-esteem and a positive attitude towards learning.” </a:t>
            </a:r>
            <a:endParaRPr/>
          </a:p>
          <a:p>
            <a:pPr indent="0" lvl="0" marL="0" marR="0" rtl="0" algn="ctr">
              <a:spcBef>
                <a:spcPts val="0"/>
              </a:spcBef>
              <a:spcAft>
                <a:spcPts val="0"/>
              </a:spcAft>
              <a:buNone/>
            </a:pPr>
            <a:r>
              <a:rPr lang="en-CA" sz="1400">
                <a:solidFill>
                  <a:schemeClr val="dk1"/>
                </a:solidFill>
                <a:latin typeface="Candara"/>
                <a:ea typeface="Candara"/>
                <a:cs typeface="Candara"/>
                <a:sym typeface="Candara"/>
              </a:rPr>
              <a:t>Dr. Fraser Mustard</a:t>
            </a:r>
            <a:endParaRPr/>
          </a:p>
          <a:p>
            <a:pPr indent="0" lvl="0" marL="0" marR="0" rtl="0" algn="ctr">
              <a:spcBef>
                <a:spcPts val="0"/>
              </a:spcBef>
              <a:spcAft>
                <a:spcPts val="0"/>
              </a:spcAft>
              <a:buNone/>
            </a:pPr>
            <a:r>
              <a:t/>
            </a:r>
            <a:endParaRPr sz="1400">
              <a:solidFill>
                <a:schemeClr val="dk1"/>
              </a:solidFill>
              <a:latin typeface="Candara"/>
              <a:ea typeface="Candara"/>
              <a:cs typeface="Candara"/>
              <a:sym typeface="Candara"/>
            </a:endParaRPr>
          </a:p>
          <a:p>
            <a:pPr indent="0" lvl="0" marL="0" marR="0" rtl="0" algn="ctr">
              <a:spcBef>
                <a:spcPts val="0"/>
              </a:spcBef>
              <a:spcAft>
                <a:spcPts val="0"/>
              </a:spcAft>
              <a:buNone/>
            </a:pPr>
            <a:r>
              <a:t/>
            </a:r>
            <a:endParaRPr sz="1400">
              <a:solidFill>
                <a:schemeClr val="dk1"/>
              </a:solidFill>
              <a:latin typeface="Candara"/>
              <a:ea typeface="Candara"/>
              <a:cs typeface="Candara"/>
              <a:sym typeface="Candara"/>
            </a:endParaRPr>
          </a:p>
          <a:p>
            <a:pPr indent="0" lvl="0" marL="0" marR="0" rtl="0" algn="ctr">
              <a:spcBef>
                <a:spcPts val="0"/>
              </a:spcBef>
              <a:spcAft>
                <a:spcPts val="0"/>
              </a:spcAft>
              <a:buNone/>
            </a:pPr>
            <a:r>
              <a:t/>
            </a:r>
            <a:endParaRPr sz="1400">
              <a:solidFill>
                <a:schemeClr val="dk1"/>
              </a:solidFill>
              <a:latin typeface="Candara"/>
              <a:ea typeface="Candara"/>
              <a:cs typeface="Candara"/>
              <a:sym typeface="Candara"/>
            </a:endParaRPr>
          </a:p>
          <a:p>
            <a:pPr indent="0" lvl="0" marL="0" marR="0" rtl="0" algn="ctr">
              <a:spcBef>
                <a:spcPts val="0"/>
              </a:spcBef>
              <a:spcAft>
                <a:spcPts val="0"/>
              </a:spcAft>
              <a:buNone/>
            </a:pPr>
            <a:r>
              <a:t/>
            </a:r>
            <a:endParaRPr sz="1400">
              <a:solidFill>
                <a:schemeClr val="dk1"/>
              </a:solidFill>
              <a:latin typeface="Candara"/>
              <a:ea typeface="Candara"/>
              <a:cs typeface="Candara"/>
              <a:sym typeface="Candara"/>
            </a:endParaRPr>
          </a:p>
          <a:p>
            <a:pPr indent="0" lvl="0" marL="0" marR="0" rtl="0" algn="ctr">
              <a:spcBef>
                <a:spcPts val="0"/>
              </a:spcBef>
              <a:spcAft>
                <a:spcPts val="0"/>
              </a:spcAft>
              <a:buNone/>
            </a:pPr>
            <a:r>
              <a:t/>
            </a:r>
            <a:endParaRPr sz="1400">
              <a:solidFill>
                <a:schemeClr val="dk1"/>
              </a:solidFill>
              <a:latin typeface="Candara"/>
              <a:ea typeface="Candara"/>
              <a:cs typeface="Candara"/>
              <a:sym typeface="Candara"/>
            </a:endParaRPr>
          </a:p>
          <a:p>
            <a:pPr indent="0" lvl="0" marL="0" marR="0" rtl="0" algn="ctr">
              <a:spcBef>
                <a:spcPts val="0"/>
              </a:spcBef>
              <a:spcAft>
                <a:spcPts val="0"/>
              </a:spcAft>
              <a:buNone/>
            </a:pPr>
            <a:r>
              <a:t/>
            </a:r>
            <a:endParaRPr sz="1400">
              <a:solidFill>
                <a:schemeClr val="dk1"/>
              </a:solidFill>
              <a:latin typeface="Candara"/>
              <a:ea typeface="Candara"/>
              <a:cs typeface="Candara"/>
              <a:sym typeface="Candara"/>
            </a:endParaRPr>
          </a:p>
          <a:p>
            <a:pPr indent="0" lvl="0" marL="0" marR="0" rtl="0" algn="ctr">
              <a:spcBef>
                <a:spcPts val="0"/>
              </a:spcBef>
              <a:spcAft>
                <a:spcPts val="0"/>
              </a:spcAft>
              <a:buNone/>
            </a:pPr>
            <a:r>
              <a:t/>
            </a:r>
            <a:endParaRPr sz="1400">
              <a:solidFill>
                <a:schemeClr val="dk1"/>
              </a:solidFill>
              <a:latin typeface="Candara"/>
              <a:ea typeface="Candara"/>
              <a:cs typeface="Candara"/>
              <a:sym typeface="Candara"/>
            </a:endParaRPr>
          </a:p>
          <a:p>
            <a:pPr indent="0" lvl="0" marL="0" marR="0" rtl="0" algn="ctr">
              <a:spcBef>
                <a:spcPts val="0"/>
              </a:spcBef>
              <a:spcAft>
                <a:spcPts val="0"/>
              </a:spcAft>
              <a:buNone/>
            </a:pPr>
            <a:r>
              <a:t/>
            </a:r>
            <a:endParaRPr sz="1400">
              <a:solidFill>
                <a:schemeClr val="dk1"/>
              </a:solidFill>
              <a:latin typeface="Candara"/>
              <a:ea typeface="Candara"/>
              <a:cs typeface="Candara"/>
              <a:sym typeface="Candara"/>
            </a:endParaRPr>
          </a:p>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a:p>
            <a:pPr indent="0" lvl="0" marL="0" marR="0" rtl="0" algn="ctr">
              <a:spcBef>
                <a:spcPts val="0"/>
              </a:spcBef>
              <a:spcAft>
                <a:spcPts val="0"/>
              </a:spcAft>
              <a:buNone/>
            </a:pPr>
            <a:r>
              <a:rPr lang="en-CA" sz="1400">
                <a:solidFill>
                  <a:schemeClr val="dk1"/>
                </a:solidFill>
                <a:latin typeface="Candara"/>
                <a:ea typeface="Candara"/>
                <a:cs typeface="Candara"/>
                <a:sym typeface="Candara"/>
              </a:rPr>
              <a:t>Research shows us that play and academic work are not separate categories for young children. When children are manipulating objects, acting out roles or experimenting with different materials they are constructing, challenging and expanding their own understanding. Being playful is a child’s natural state and is the most preferred, efficient way of garnering information.  Kindergarten educators in BTPS intentionally plan and create purposeful play activities that promote the healthy development of young children.</a:t>
            </a:r>
            <a:endParaRPr/>
          </a:p>
          <a:p>
            <a:pPr indent="0" lvl="0" marL="0" marR="0" rtl="0" algn="l">
              <a:spcBef>
                <a:spcPts val="0"/>
              </a:spcBef>
              <a:spcAft>
                <a:spcPts val="0"/>
              </a:spcAft>
              <a:buNone/>
            </a:pPr>
            <a:r>
              <a:rPr lang="en-CA" sz="1800">
                <a:solidFill>
                  <a:schemeClr val="dk1"/>
                </a:solidFill>
                <a:latin typeface="Candara"/>
                <a:ea typeface="Candara"/>
                <a:cs typeface="Candara"/>
                <a:sym typeface="Candara"/>
              </a:rPr>
              <a:t>                                                      </a:t>
            </a:r>
            <a:r>
              <a:rPr i="1" lang="en-CA" sz="900">
                <a:solidFill>
                  <a:schemeClr val="dk1"/>
                </a:solidFill>
                <a:latin typeface="Candara"/>
                <a:ea typeface="Candara"/>
                <a:cs typeface="Candara"/>
                <a:sym typeface="Candara"/>
              </a:rPr>
              <a:t>inspired by CMEC Statement on Play-Based Learning</a:t>
            </a:r>
            <a:endParaRPr sz="1800">
              <a:solidFill>
                <a:schemeClr val="dk1"/>
              </a:solidFill>
              <a:latin typeface="Candara"/>
              <a:ea typeface="Candara"/>
              <a:cs typeface="Candara"/>
              <a:sym typeface="Candara"/>
            </a:endParaRPr>
          </a:p>
        </p:txBody>
      </p:sp>
      <p:pic>
        <p:nvPicPr>
          <p:cNvPr id="299" name="Google Shape;299;p13"/>
          <p:cNvPicPr preferRelativeResize="0"/>
          <p:nvPr/>
        </p:nvPicPr>
        <p:blipFill rotWithShape="1">
          <a:blip r:embed="rId3">
            <a:alphaModFix/>
          </a:blip>
          <a:srcRect b="0" l="0" r="0" t="0"/>
          <a:stretch/>
        </p:blipFill>
        <p:spPr>
          <a:xfrm>
            <a:off x="466165" y="8037654"/>
            <a:ext cx="1727741" cy="910208"/>
          </a:xfrm>
          <a:prstGeom prst="rect">
            <a:avLst/>
          </a:prstGeom>
          <a:noFill/>
          <a:ln>
            <a:noFill/>
          </a:ln>
        </p:spPr>
      </p:pic>
      <p:pic>
        <p:nvPicPr>
          <p:cNvPr id="300" name="Google Shape;300;p13"/>
          <p:cNvPicPr preferRelativeResize="0"/>
          <p:nvPr/>
        </p:nvPicPr>
        <p:blipFill rotWithShape="1">
          <a:blip r:embed="rId4">
            <a:alphaModFix/>
          </a:blip>
          <a:srcRect b="0" l="0" r="0" t="0"/>
          <a:stretch/>
        </p:blipFill>
        <p:spPr>
          <a:xfrm>
            <a:off x="1988840" y="4355976"/>
            <a:ext cx="2736303" cy="18722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aphicFrame>
        <p:nvGraphicFramePr>
          <p:cNvPr id="305" name="Google Shape;305;p14"/>
          <p:cNvGraphicFramePr/>
          <p:nvPr/>
        </p:nvGraphicFramePr>
        <p:xfrm>
          <a:off x="533834" y="1475656"/>
          <a:ext cx="3000000" cy="3000000"/>
        </p:xfrm>
        <a:graphic>
          <a:graphicData uri="http://schemas.openxmlformats.org/drawingml/2006/table">
            <a:tbl>
              <a:tblPr bandRow="1" firstRow="1">
                <a:noFill/>
                <a:tableStyleId>{E04D5B42-9A74-4B17-9B3C-3FBFC4A67764}</a:tableStyleId>
              </a:tblPr>
              <a:tblGrid>
                <a:gridCol w="2184925"/>
                <a:gridCol w="1966450"/>
                <a:gridCol w="1681275"/>
              </a:tblGrid>
              <a:tr h="260550">
                <a:tc>
                  <a:txBody>
                    <a:bodyPr/>
                    <a:lstStyle/>
                    <a:p>
                      <a:pPr indent="0" lvl="0" marL="0" marR="0" rtl="0" algn="l">
                        <a:spcBef>
                          <a:spcPts val="0"/>
                        </a:spcBef>
                        <a:spcAft>
                          <a:spcPts val="0"/>
                        </a:spcAft>
                        <a:buNone/>
                      </a:pPr>
                      <a:r>
                        <a:rPr lang="en-CA" sz="1000" u="none" cap="none" strike="noStrike"/>
                        <a:t>School</a:t>
                      </a:r>
                      <a:endParaRPr/>
                    </a:p>
                  </a:txBody>
                  <a:tcPr marT="45725" marB="45725" marR="91450" marL="91450"/>
                </a:tc>
                <a:tc>
                  <a:txBody>
                    <a:bodyPr/>
                    <a:lstStyle/>
                    <a:p>
                      <a:pPr indent="0" lvl="0" marL="0" marR="0" rtl="0" algn="l">
                        <a:spcBef>
                          <a:spcPts val="0"/>
                        </a:spcBef>
                        <a:spcAft>
                          <a:spcPts val="0"/>
                        </a:spcAft>
                        <a:buNone/>
                      </a:pPr>
                      <a:r>
                        <a:rPr lang="en-CA" sz="1000"/>
                        <a:t>Days/Times</a:t>
                      </a:r>
                      <a:endParaRPr/>
                    </a:p>
                  </a:txBody>
                  <a:tcPr marT="45725" marB="45725" marR="91450" marL="91450"/>
                </a:tc>
                <a:tc>
                  <a:txBody>
                    <a:bodyPr/>
                    <a:lstStyle/>
                    <a:p>
                      <a:pPr indent="0" lvl="0" marL="0" marR="0" rtl="0" algn="l">
                        <a:spcBef>
                          <a:spcPts val="0"/>
                        </a:spcBef>
                        <a:spcAft>
                          <a:spcPts val="0"/>
                        </a:spcAft>
                        <a:buNone/>
                      </a:pPr>
                      <a:r>
                        <a:rPr lang="en-CA" sz="1000"/>
                        <a:t>Contact Info</a:t>
                      </a:r>
                      <a:endParaRPr/>
                    </a:p>
                  </a:txBody>
                  <a:tcPr marT="45725" marB="45725" marR="91450" marL="91450"/>
                </a:tc>
              </a:tr>
              <a:tr h="423400">
                <a:tc>
                  <a:txBody>
                    <a:bodyPr/>
                    <a:lstStyle/>
                    <a:p>
                      <a:pPr indent="0" lvl="0" marL="0" marR="0" rtl="0" algn="l">
                        <a:spcBef>
                          <a:spcPts val="0"/>
                        </a:spcBef>
                        <a:spcAft>
                          <a:spcPts val="0"/>
                        </a:spcAft>
                        <a:buNone/>
                      </a:pPr>
                      <a:r>
                        <a:rPr lang="en-CA" sz="1000"/>
                        <a:t>APPLE</a:t>
                      </a:r>
                      <a:r>
                        <a:rPr lang="en-CA" sz="1000"/>
                        <a:t> Centre - Amisk</a:t>
                      </a:r>
                      <a:endParaRPr sz="1000"/>
                    </a:p>
                  </a:txBody>
                  <a:tcPr marT="45725" marB="45725" marR="91450" marL="91450"/>
                </a:tc>
                <a:tc>
                  <a:txBody>
                    <a:bodyPr/>
                    <a:lstStyle/>
                    <a:p>
                      <a:pPr indent="0" lvl="0" marL="0" marR="0" rtl="0" algn="l">
                        <a:spcBef>
                          <a:spcPts val="0"/>
                        </a:spcBef>
                        <a:spcAft>
                          <a:spcPts val="0"/>
                        </a:spcAft>
                        <a:buNone/>
                      </a:pPr>
                      <a:r>
                        <a:rPr lang="en-CA" sz="1000"/>
                        <a:t>Tuesday/Thursday (full year)</a:t>
                      </a:r>
                      <a:endParaRPr/>
                    </a:p>
                    <a:p>
                      <a:pPr indent="0" lvl="0" marL="0" marR="0" rtl="0" algn="l">
                        <a:spcBef>
                          <a:spcPts val="0"/>
                        </a:spcBef>
                        <a:spcAft>
                          <a:spcPts val="0"/>
                        </a:spcAft>
                        <a:buNone/>
                      </a:pPr>
                      <a:r>
                        <a:rPr lang="en-CA" sz="1000"/>
                        <a:t>Wednesday (Feb-June)</a:t>
                      </a:r>
                      <a:endParaRPr/>
                    </a:p>
                  </a:txBody>
                  <a:tcPr marT="45725" marB="45725" marR="91450" marL="91450"/>
                </a:tc>
                <a:tc>
                  <a:txBody>
                    <a:bodyPr/>
                    <a:lstStyle/>
                    <a:p>
                      <a:pPr indent="0" lvl="0" marL="0" marR="0" rtl="0" algn="l">
                        <a:spcBef>
                          <a:spcPts val="0"/>
                        </a:spcBef>
                        <a:spcAft>
                          <a:spcPts val="0"/>
                        </a:spcAft>
                        <a:buNone/>
                      </a:pPr>
                      <a:r>
                        <a:rPr lang="en-CA" sz="1000"/>
                        <a:t>780-856-3771</a:t>
                      </a:r>
                      <a:endParaRPr/>
                    </a:p>
                  </a:txBody>
                  <a:tcPr marT="45725" marB="45725" marR="91450" marL="91450"/>
                </a:tc>
              </a:tr>
              <a:tr h="260550">
                <a:tc>
                  <a:txBody>
                    <a:bodyPr/>
                    <a:lstStyle/>
                    <a:p>
                      <a:pPr indent="0" lvl="0" marL="0" marR="0" rtl="0" algn="l">
                        <a:spcBef>
                          <a:spcPts val="0"/>
                        </a:spcBef>
                        <a:spcAft>
                          <a:spcPts val="0"/>
                        </a:spcAft>
                        <a:buNone/>
                      </a:pPr>
                      <a:r>
                        <a:rPr lang="en-CA" sz="1000"/>
                        <a:t>Clandonald School - Clandonald</a:t>
                      </a:r>
                      <a:endParaRPr sz="1000"/>
                    </a:p>
                  </a:txBody>
                  <a:tcPr marT="45725" marB="45725" marR="91450" marL="91450"/>
                </a:tc>
                <a:tc>
                  <a:txBody>
                    <a:bodyPr/>
                    <a:lstStyle/>
                    <a:p>
                      <a:pPr indent="0" lvl="0" marL="0" marR="0" rtl="0" algn="l">
                        <a:spcBef>
                          <a:spcPts val="0"/>
                        </a:spcBef>
                        <a:spcAft>
                          <a:spcPts val="0"/>
                        </a:spcAft>
                        <a:buNone/>
                      </a:pPr>
                      <a:r>
                        <a:rPr lang="en-CA" sz="1000"/>
                        <a:t>Private ECS Operator</a:t>
                      </a:r>
                      <a:endParaRPr/>
                    </a:p>
                  </a:txBody>
                  <a:tcPr marT="45725" marB="45725" marR="91450" marL="91450"/>
                </a:tc>
                <a:tc>
                  <a:txBody>
                    <a:bodyPr/>
                    <a:lstStyle/>
                    <a:p>
                      <a:pPr indent="0" lvl="0" marL="0" marR="0" rtl="0" algn="l">
                        <a:spcBef>
                          <a:spcPts val="0"/>
                        </a:spcBef>
                        <a:spcAft>
                          <a:spcPts val="0"/>
                        </a:spcAft>
                        <a:buNone/>
                      </a:pPr>
                      <a:r>
                        <a:rPr lang="en-CA" sz="1000"/>
                        <a:t>780-853-2122</a:t>
                      </a:r>
                      <a:endParaRPr/>
                    </a:p>
                  </a:txBody>
                  <a:tcPr marT="45725" marB="45725" marR="91450" marL="91450"/>
                </a:tc>
              </a:tr>
              <a:tr h="260550">
                <a:tc>
                  <a:txBody>
                    <a:bodyPr/>
                    <a:lstStyle/>
                    <a:p>
                      <a:pPr indent="0" lvl="0" marL="0" marR="0" rtl="0" algn="l">
                        <a:spcBef>
                          <a:spcPts val="0"/>
                        </a:spcBef>
                        <a:spcAft>
                          <a:spcPts val="0"/>
                        </a:spcAft>
                        <a:buNone/>
                      </a:pPr>
                      <a:r>
                        <a:rPr lang="en-CA" sz="1000"/>
                        <a:t>Dewberry  School - Dewberry</a:t>
                      </a:r>
                      <a:endParaRPr/>
                    </a:p>
                  </a:txBody>
                  <a:tcPr marT="45725" marB="45725" marR="91450" marL="91450"/>
                </a:tc>
                <a:tc>
                  <a:txBody>
                    <a:bodyPr/>
                    <a:lstStyle/>
                    <a:p>
                      <a:pPr indent="0" lvl="0" marL="0" marR="0" rtl="0" algn="l">
                        <a:spcBef>
                          <a:spcPts val="0"/>
                        </a:spcBef>
                        <a:spcAft>
                          <a:spcPts val="0"/>
                        </a:spcAft>
                        <a:buNone/>
                      </a:pPr>
                      <a:r>
                        <a:rPr lang="en-CA" sz="1000"/>
                        <a:t>Private ECS Operator</a:t>
                      </a:r>
                      <a:endParaRPr/>
                    </a:p>
                  </a:txBody>
                  <a:tcPr marT="45725" marB="45725" marR="91450" marL="91450"/>
                </a:tc>
                <a:tc>
                  <a:txBody>
                    <a:bodyPr/>
                    <a:lstStyle/>
                    <a:p>
                      <a:pPr indent="0" lvl="0" marL="0" marR="0" rtl="0" algn="l">
                        <a:spcBef>
                          <a:spcPts val="0"/>
                        </a:spcBef>
                        <a:spcAft>
                          <a:spcPts val="0"/>
                        </a:spcAft>
                        <a:buNone/>
                      </a:pPr>
                      <a:r>
                        <a:rPr lang="en-CA" sz="1000"/>
                        <a:t>780-847-3051</a:t>
                      </a:r>
                      <a:endParaRPr/>
                    </a:p>
                  </a:txBody>
                  <a:tcPr marT="45725" marB="45725" marR="91450" marL="91450"/>
                </a:tc>
              </a:tr>
              <a:tr h="572325">
                <a:tc>
                  <a:txBody>
                    <a:bodyPr/>
                    <a:lstStyle/>
                    <a:p>
                      <a:pPr indent="0" lvl="0" marL="0" marR="0" rtl="0" algn="l">
                        <a:spcBef>
                          <a:spcPts val="0"/>
                        </a:spcBef>
                        <a:spcAft>
                          <a:spcPts val="0"/>
                        </a:spcAft>
                        <a:buNone/>
                      </a:pPr>
                      <a:r>
                        <a:rPr lang="en-CA" sz="1000"/>
                        <a:t>Dr.</a:t>
                      </a:r>
                      <a:r>
                        <a:rPr lang="en-CA" sz="1000"/>
                        <a:t> Folkins Community School - Chauvin</a:t>
                      </a:r>
                      <a:endParaRPr sz="1000"/>
                    </a:p>
                  </a:txBody>
                  <a:tcPr marT="45725" marB="45725" marR="91450" marL="91450"/>
                </a:tc>
                <a:tc>
                  <a:txBody>
                    <a:bodyPr/>
                    <a:lstStyle/>
                    <a:p>
                      <a:pPr indent="0" lvl="0" marL="0" marR="0" rtl="0" algn="l">
                        <a:spcBef>
                          <a:spcPts val="0"/>
                        </a:spcBef>
                        <a:spcAft>
                          <a:spcPts val="0"/>
                        </a:spcAft>
                        <a:buNone/>
                      </a:pPr>
                      <a:r>
                        <a:rPr lang="en-CA" sz="1000"/>
                        <a:t>Monday/Wednesday (Sept-Dec)</a:t>
                      </a:r>
                      <a:endParaRPr/>
                    </a:p>
                    <a:p>
                      <a:pPr indent="0" lvl="0" marL="0" marR="0" rtl="0" algn="l">
                        <a:spcBef>
                          <a:spcPts val="0"/>
                        </a:spcBef>
                        <a:spcAft>
                          <a:spcPts val="0"/>
                        </a:spcAft>
                        <a:buNone/>
                      </a:pPr>
                      <a:r>
                        <a:rPr lang="en-CA" sz="1000"/>
                        <a:t>Mon/Wed/Fri</a:t>
                      </a:r>
                      <a:r>
                        <a:rPr lang="en-CA" sz="1000"/>
                        <a:t> (Jan-June)</a:t>
                      </a:r>
                      <a:endParaRPr sz="1000"/>
                    </a:p>
                  </a:txBody>
                  <a:tcPr marT="45725" marB="45725" marR="91450" marL="91450"/>
                </a:tc>
                <a:tc>
                  <a:txBody>
                    <a:bodyPr/>
                    <a:lstStyle/>
                    <a:p>
                      <a:pPr indent="0" lvl="0" marL="0" marR="0" rtl="0" algn="l">
                        <a:spcBef>
                          <a:spcPts val="0"/>
                        </a:spcBef>
                        <a:spcAft>
                          <a:spcPts val="0"/>
                        </a:spcAft>
                        <a:buNone/>
                      </a:pPr>
                      <a:r>
                        <a:rPr lang="en-CA" sz="1000"/>
                        <a:t>780-858-3744</a:t>
                      </a:r>
                      <a:endParaRPr/>
                    </a:p>
                  </a:txBody>
                  <a:tcPr marT="45725" marB="45725" marR="91450" marL="91450"/>
                </a:tc>
              </a:tr>
              <a:tr h="423400">
                <a:tc>
                  <a:txBody>
                    <a:bodyPr/>
                    <a:lstStyle/>
                    <a:p>
                      <a:pPr indent="0" lvl="0" marL="0" marR="0" rtl="0" algn="l">
                        <a:spcBef>
                          <a:spcPts val="0"/>
                        </a:spcBef>
                        <a:spcAft>
                          <a:spcPts val="0"/>
                        </a:spcAft>
                        <a:buNone/>
                      </a:pPr>
                      <a:r>
                        <a:rPr lang="en-CA" sz="1000"/>
                        <a:t>EH</a:t>
                      </a:r>
                      <a:r>
                        <a:rPr lang="en-CA" sz="1000"/>
                        <a:t> Walter – Paradise Valley</a:t>
                      </a:r>
                      <a:endParaRPr sz="1000"/>
                    </a:p>
                  </a:txBody>
                  <a:tcPr marT="45725" marB="45725" marR="91450" marL="91450"/>
                </a:tc>
                <a:tc>
                  <a:txBody>
                    <a:bodyPr/>
                    <a:lstStyle/>
                    <a:p>
                      <a:pPr indent="0" lvl="0" marL="0" marR="0" rtl="0" algn="l">
                        <a:spcBef>
                          <a:spcPts val="0"/>
                        </a:spcBef>
                        <a:spcAft>
                          <a:spcPts val="0"/>
                        </a:spcAft>
                        <a:buNone/>
                      </a:pPr>
                      <a:r>
                        <a:rPr lang="en-CA" sz="1000"/>
                        <a:t>Tuesday/Thursday</a:t>
                      </a:r>
                      <a:r>
                        <a:rPr lang="en-CA" sz="1000"/>
                        <a:t> (Sept - Dec)</a:t>
                      </a:r>
                      <a:endParaRPr/>
                    </a:p>
                    <a:p>
                      <a:pPr indent="0" lvl="0" marL="0" marR="0" rtl="0" algn="l">
                        <a:spcBef>
                          <a:spcPts val="0"/>
                        </a:spcBef>
                        <a:spcAft>
                          <a:spcPts val="0"/>
                        </a:spcAft>
                        <a:buNone/>
                      </a:pPr>
                      <a:r>
                        <a:rPr lang="en-CA" sz="1000"/>
                        <a:t>Tues/Wed/Thurs (Jan-June)</a:t>
                      </a:r>
                      <a:endParaRPr sz="1000"/>
                    </a:p>
                  </a:txBody>
                  <a:tcPr marT="45725" marB="45725" marR="91450" marL="91450"/>
                </a:tc>
                <a:tc>
                  <a:txBody>
                    <a:bodyPr/>
                    <a:lstStyle/>
                    <a:p>
                      <a:pPr indent="0" lvl="0" marL="0" marR="0" rtl="0" algn="l">
                        <a:spcBef>
                          <a:spcPts val="0"/>
                        </a:spcBef>
                        <a:spcAft>
                          <a:spcPts val="0"/>
                        </a:spcAft>
                        <a:buNone/>
                      </a:pPr>
                      <a:r>
                        <a:rPr lang="en-CA" sz="1000"/>
                        <a:t>780-745-2277</a:t>
                      </a:r>
                      <a:endParaRPr/>
                    </a:p>
                  </a:txBody>
                  <a:tcPr marT="45725" marB="45725" marR="91450" marL="91450"/>
                </a:tc>
              </a:tr>
              <a:tr h="423400">
                <a:tc>
                  <a:txBody>
                    <a:bodyPr/>
                    <a:lstStyle/>
                    <a:p>
                      <a:pPr indent="0" lvl="0" marL="0" marR="0" rtl="0" algn="l">
                        <a:spcBef>
                          <a:spcPts val="0"/>
                        </a:spcBef>
                        <a:spcAft>
                          <a:spcPts val="0"/>
                        </a:spcAft>
                        <a:buNone/>
                      </a:pPr>
                      <a:r>
                        <a:rPr lang="en-CA" sz="1000"/>
                        <a:t>Edgerton School - Edgerton</a:t>
                      </a:r>
                      <a:endParaRPr/>
                    </a:p>
                  </a:txBody>
                  <a:tcPr marT="45725" marB="45725" marR="91450" marL="91450"/>
                </a:tc>
                <a:tc>
                  <a:txBody>
                    <a:bodyPr/>
                    <a:lstStyle/>
                    <a:p>
                      <a:pPr indent="0" lvl="0" marL="0" marR="0" rtl="0" algn="l">
                        <a:spcBef>
                          <a:spcPts val="0"/>
                        </a:spcBef>
                        <a:spcAft>
                          <a:spcPts val="0"/>
                        </a:spcAft>
                        <a:buNone/>
                      </a:pPr>
                      <a:r>
                        <a:rPr lang="en-CA" sz="1000"/>
                        <a:t>Tuesday/Thursday</a:t>
                      </a:r>
                      <a:r>
                        <a:rPr lang="en-CA" sz="1000"/>
                        <a:t> (Sept - Dec)</a:t>
                      </a:r>
                      <a:endParaRPr/>
                    </a:p>
                    <a:p>
                      <a:pPr indent="0" lvl="0" marL="0" marR="0" rtl="0" algn="l">
                        <a:spcBef>
                          <a:spcPts val="0"/>
                        </a:spcBef>
                        <a:spcAft>
                          <a:spcPts val="0"/>
                        </a:spcAft>
                        <a:buNone/>
                      </a:pPr>
                      <a:r>
                        <a:rPr lang="en-CA" sz="1000"/>
                        <a:t>Mon/Wed/Fri  (Jan-June)</a:t>
                      </a:r>
                      <a:endParaRPr sz="1000"/>
                    </a:p>
                  </a:txBody>
                  <a:tcPr marT="45725" marB="45725" marR="91450" marL="91450"/>
                </a:tc>
                <a:tc>
                  <a:txBody>
                    <a:bodyPr/>
                    <a:lstStyle/>
                    <a:p>
                      <a:pPr indent="0" lvl="0" marL="0" marR="0" rtl="0" algn="l">
                        <a:spcBef>
                          <a:spcPts val="0"/>
                        </a:spcBef>
                        <a:spcAft>
                          <a:spcPts val="0"/>
                        </a:spcAft>
                        <a:buNone/>
                      </a:pPr>
                      <a:r>
                        <a:rPr lang="en-CA" sz="1000"/>
                        <a:t>780-755-3810</a:t>
                      </a:r>
                      <a:endParaRPr/>
                    </a:p>
                  </a:txBody>
                  <a:tcPr marT="45725" marB="45725" marR="91450" marL="91450"/>
                </a:tc>
              </a:tr>
              <a:tr h="260550">
                <a:tc>
                  <a:txBody>
                    <a:bodyPr/>
                    <a:lstStyle/>
                    <a:p>
                      <a:pPr indent="0" lvl="0" marL="0" marR="0" rtl="0" algn="l">
                        <a:spcBef>
                          <a:spcPts val="0"/>
                        </a:spcBef>
                        <a:spcAft>
                          <a:spcPts val="0"/>
                        </a:spcAft>
                        <a:buNone/>
                      </a:pPr>
                      <a:r>
                        <a:rPr lang="en-CA" sz="1000"/>
                        <a:t>Innisfree Delnorte School - Innisfree</a:t>
                      </a:r>
                      <a:endParaRPr/>
                    </a:p>
                  </a:txBody>
                  <a:tcPr marT="45725" marB="45725" marR="91450" marL="91450"/>
                </a:tc>
                <a:tc>
                  <a:txBody>
                    <a:bodyPr/>
                    <a:lstStyle/>
                    <a:p>
                      <a:pPr indent="0" lvl="0" marL="0" marR="0" rtl="0" algn="l">
                        <a:spcBef>
                          <a:spcPts val="0"/>
                        </a:spcBef>
                        <a:spcAft>
                          <a:spcPts val="0"/>
                        </a:spcAft>
                        <a:buNone/>
                      </a:pPr>
                      <a:r>
                        <a:rPr lang="en-CA" sz="1000"/>
                        <a:t>Private ECS Operator</a:t>
                      </a:r>
                      <a:endParaRPr/>
                    </a:p>
                  </a:txBody>
                  <a:tcPr marT="45725" marB="45725" marR="91450" marL="91450"/>
                </a:tc>
                <a:tc>
                  <a:txBody>
                    <a:bodyPr/>
                    <a:lstStyle/>
                    <a:p>
                      <a:pPr indent="0" lvl="0" marL="0" marR="0" rtl="0" algn="l">
                        <a:spcBef>
                          <a:spcPts val="0"/>
                        </a:spcBef>
                        <a:spcAft>
                          <a:spcPts val="0"/>
                        </a:spcAft>
                        <a:buNone/>
                      </a:pPr>
                      <a:r>
                        <a:rPr lang="en-CA" sz="1000"/>
                        <a:t>592-3963</a:t>
                      </a:r>
                      <a:endParaRPr/>
                    </a:p>
                  </a:txBody>
                  <a:tcPr marT="45725" marB="45725" marR="91450" marL="91450"/>
                </a:tc>
              </a:tr>
              <a:tr h="510950">
                <a:tc>
                  <a:txBody>
                    <a:bodyPr/>
                    <a:lstStyle/>
                    <a:p>
                      <a:pPr indent="0" lvl="0" marL="0" marR="0" rtl="0" algn="l">
                        <a:spcBef>
                          <a:spcPts val="0"/>
                        </a:spcBef>
                        <a:spcAft>
                          <a:spcPts val="0"/>
                        </a:spcAft>
                        <a:buNone/>
                      </a:pPr>
                      <a:r>
                        <a:rPr lang="en-CA" sz="1000"/>
                        <a:t>Irma School - Irma</a:t>
                      </a:r>
                      <a:endParaRPr/>
                    </a:p>
                  </a:txBody>
                  <a:tcPr marT="45725" marB="45725" marR="91450" marL="91450"/>
                </a:tc>
                <a:tc>
                  <a:txBody>
                    <a:bodyPr/>
                    <a:lstStyle/>
                    <a:p>
                      <a:pPr indent="0" lvl="0" marL="0" marR="0" rtl="0" algn="l">
                        <a:spcBef>
                          <a:spcPts val="0"/>
                        </a:spcBef>
                        <a:spcAft>
                          <a:spcPts val="0"/>
                        </a:spcAft>
                        <a:buNone/>
                      </a:pPr>
                      <a:r>
                        <a:rPr lang="en-CA" sz="1000"/>
                        <a:t>Monday/Wednesday</a:t>
                      </a:r>
                      <a:r>
                        <a:rPr lang="en-CA" sz="1000"/>
                        <a:t> (full year)</a:t>
                      </a:r>
                      <a:endParaRPr/>
                    </a:p>
                    <a:p>
                      <a:pPr indent="0" lvl="0" marL="0" marR="0" rtl="0" algn="l">
                        <a:spcBef>
                          <a:spcPts val="0"/>
                        </a:spcBef>
                        <a:spcAft>
                          <a:spcPts val="0"/>
                        </a:spcAft>
                        <a:buNone/>
                      </a:pPr>
                      <a:r>
                        <a:rPr lang="en-CA" sz="1000"/>
                        <a:t>Friday (Feb-June)</a:t>
                      </a:r>
                      <a:endParaRPr sz="1000"/>
                    </a:p>
                  </a:txBody>
                  <a:tcPr marT="45725" marB="45725" marR="91450" marL="91450"/>
                </a:tc>
                <a:tc>
                  <a:txBody>
                    <a:bodyPr/>
                    <a:lstStyle/>
                    <a:p>
                      <a:pPr indent="0" lvl="0" marL="0" marR="0" rtl="0" algn="l">
                        <a:spcBef>
                          <a:spcPts val="0"/>
                        </a:spcBef>
                        <a:spcAft>
                          <a:spcPts val="0"/>
                        </a:spcAft>
                        <a:buNone/>
                      </a:pPr>
                      <a:r>
                        <a:rPr lang="en-CA" sz="1000"/>
                        <a:t>780-754-3746</a:t>
                      </a:r>
                      <a:endParaRPr/>
                    </a:p>
                  </a:txBody>
                  <a:tcPr marT="45725" marB="45725" marR="91450" marL="91450"/>
                </a:tc>
              </a:tr>
              <a:tr h="413350">
                <a:tc>
                  <a:txBody>
                    <a:bodyPr/>
                    <a:lstStyle/>
                    <a:p>
                      <a:pPr indent="0" lvl="0" marL="0" marR="0" rtl="0" algn="l">
                        <a:spcBef>
                          <a:spcPts val="0"/>
                        </a:spcBef>
                        <a:spcAft>
                          <a:spcPts val="0"/>
                        </a:spcAft>
                        <a:buNone/>
                      </a:pPr>
                      <a:r>
                        <a:rPr lang="en-CA" sz="1000"/>
                        <a:t>Kitscoty Elementary School - Kitscoty</a:t>
                      </a:r>
                      <a:endParaRPr sz="1000"/>
                    </a:p>
                  </a:txBody>
                  <a:tcPr marT="45725" marB="45725" marR="91450" marL="91450"/>
                </a:tc>
                <a:tc>
                  <a:txBody>
                    <a:bodyPr/>
                    <a:lstStyle/>
                    <a:p>
                      <a:pPr indent="0" lvl="0" marL="0" marR="0" rtl="0" algn="l">
                        <a:spcBef>
                          <a:spcPts val="0"/>
                        </a:spcBef>
                        <a:spcAft>
                          <a:spcPts val="0"/>
                        </a:spcAft>
                        <a:buClr>
                          <a:schemeClr val="dk1"/>
                        </a:buClr>
                        <a:buSzPts val="1000"/>
                        <a:buFont typeface="Candara"/>
                        <a:buNone/>
                      </a:pPr>
                      <a:r>
                        <a:rPr lang="en-CA" sz="1000"/>
                        <a:t>Private ECS Operator</a:t>
                      </a:r>
                      <a:endParaRPr sz="1000"/>
                    </a:p>
                  </a:txBody>
                  <a:tcPr marT="45725" marB="45725" marR="91450" marL="91450"/>
                </a:tc>
                <a:tc>
                  <a:txBody>
                    <a:bodyPr/>
                    <a:lstStyle/>
                    <a:p>
                      <a:pPr indent="0" lvl="0" marL="0" marR="0" rtl="0" algn="l">
                        <a:spcBef>
                          <a:spcPts val="0"/>
                        </a:spcBef>
                        <a:spcAft>
                          <a:spcPts val="0"/>
                        </a:spcAft>
                        <a:buNone/>
                      </a:pPr>
                      <a:r>
                        <a:rPr lang="en-CA" sz="1000"/>
                        <a:t>780-846-2822</a:t>
                      </a:r>
                      <a:endParaRPr/>
                    </a:p>
                  </a:txBody>
                  <a:tcPr marT="45725" marB="45725" marR="91450" marL="91450"/>
                </a:tc>
              </a:tr>
              <a:tr h="423400">
                <a:tc>
                  <a:txBody>
                    <a:bodyPr/>
                    <a:lstStyle/>
                    <a:p>
                      <a:pPr indent="0" lvl="0" marL="0" marR="0" rtl="0" algn="l">
                        <a:spcBef>
                          <a:spcPts val="0"/>
                        </a:spcBef>
                        <a:spcAft>
                          <a:spcPts val="0"/>
                        </a:spcAft>
                        <a:buNone/>
                      </a:pPr>
                      <a:r>
                        <a:rPr lang="en-CA" sz="1000"/>
                        <a:t>Mannville School -Mannville</a:t>
                      </a:r>
                      <a:endParaRPr sz="1000"/>
                    </a:p>
                  </a:txBody>
                  <a:tcPr marT="45725" marB="45725" marR="91450" marL="91450"/>
                </a:tc>
                <a:tc>
                  <a:txBody>
                    <a:bodyPr/>
                    <a:lstStyle/>
                    <a:p>
                      <a:pPr indent="0" lvl="0" marL="0" marR="0" rtl="0" algn="l">
                        <a:spcBef>
                          <a:spcPts val="0"/>
                        </a:spcBef>
                        <a:spcAft>
                          <a:spcPts val="0"/>
                        </a:spcAft>
                        <a:buNone/>
                      </a:pPr>
                      <a:r>
                        <a:rPr lang="en-CA" sz="1000"/>
                        <a:t>Tuesday/Thursday</a:t>
                      </a:r>
                      <a:r>
                        <a:rPr lang="en-CA" sz="1000"/>
                        <a:t> (full year)</a:t>
                      </a:r>
                      <a:endParaRPr/>
                    </a:p>
                    <a:p>
                      <a:pPr indent="0" lvl="0" marL="0" marR="0" rtl="0" algn="l">
                        <a:spcBef>
                          <a:spcPts val="0"/>
                        </a:spcBef>
                        <a:spcAft>
                          <a:spcPts val="0"/>
                        </a:spcAft>
                        <a:buNone/>
                      </a:pPr>
                      <a:r>
                        <a:rPr lang="en-CA" sz="1000"/>
                        <a:t>Friday (Dec-June)</a:t>
                      </a:r>
                      <a:endParaRPr sz="1000"/>
                    </a:p>
                  </a:txBody>
                  <a:tcPr marT="45725" marB="45725" marR="91450" marL="91450"/>
                </a:tc>
                <a:tc>
                  <a:txBody>
                    <a:bodyPr/>
                    <a:lstStyle/>
                    <a:p>
                      <a:pPr indent="0" lvl="0" marL="0" marR="0" rtl="0" algn="l">
                        <a:spcBef>
                          <a:spcPts val="0"/>
                        </a:spcBef>
                        <a:spcAft>
                          <a:spcPts val="0"/>
                        </a:spcAft>
                        <a:buNone/>
                      </a:pPr>
                      <a:r>
                        <a:rPr lang="en-CA" sz="1000"/>
                        <a:t>780-763-3615</a:t>
                      </a:r>
                      <a:endParaRPr/>
                    </a:p>
                  </a:txBody>
                  <a:tcPr marT="45725" marB="45725" marR="91450" marL="91450"/>
                </a:tc>
              </a:tr>
              <a:tr h="510950">
                <a:tc>
                  <a:txBody>
                    <a:bodyPr/>
                    <a:lstStyle/>
                    <a:p>
                      <a:pPr indent="0" lvl="0" marL="0" marR="0" rtl="0" algn="l">
                        <a:spcBef>
                          <a:spcPts val="0"/>
                        </a:spcBef>
                        <a:spcAft>
                          <a:spcPts val="0"/>
                        </a:spcAft>
                        <a:buNone/>
                      </a:pPr>
                      <a:r>
                        <a:rPr lang="en-CA" sz="1000"/>
                        <a:t>Marwayne Jubilee School - Marwayne</a:t>
                      </a:r>
                      <a:endParaRPr sz="1000"/>
                    </a:p>
                  </a:txBody>
                  <a:tcPr marT="45725" marB="45725" marR="91450" marL="91450"/>
                </a:tc>
                <a:tc>
                  <a:txBody>
                    <a:bodyPr/>
                    <a:lstStyle/>
                    <a:p>
                      <a:pPr indent="0" lvl="0" marL="0" marR="0" rtl="0" algn="l">
                        <a:spcBef>
                          <a:spcPts val="0"/>
                        </a:spcBef>
                        <a:spcAft>
                          <a:spcPts val="0"/>
                        </a:spcAft>
                        <a:buNone/>
                      </a:pPr>
                      <a:r>
                        <a:rPr lang="en-CA" sz="1000"/>
                        <a:t>Monday/Wednesday</a:t>
                      </a:r>
                      <a:r>
                        <a:rPr lang="en-CA" sz="1000"/>
                        <a:t> (full year)</a:t>
                      </a:r>
                      <a:endParaRPr/>
                    </a:p>
                    <a:p>
                      <a:pPr indent="0" lvl="0" marL="0" marR="0" rtl="0" algn="l">
                        <a:spcBef>
                          <a:spcPts val="0"/>
                        </a:spcBef>
                        <a:spcAft>
                          <a:spcPts val="0"/>
                        </a:spcAft>
                        <a:buNone/>
                      </a:pPr>
                      <a:r>
                        <a:rPr lang="en-CA" sz="1000"/>
                        <a:t>Alternate Fridays</a:t>
                      </a:r>
                      <a:endParaRPr sz="1000"/>
                    </a:p>
                  </a:txBody>
                  <a:tcPr marT="45725" marB="45725" marR="91450" marL="91450"/>
                </a:tc>
                <a:tc>
                  <a:txBody>
                    <a:bodyPr/>
                    <a:lstStyle/>
                    <a:p>
                      <a:pPr indent="0" lvl="0" marL="0" marR="0" rtl="0" algn="l">
                        <a:spcBef>
                          <a:spcPts val="0"/>
                        </a:spcBef>
                        <a:spcAft>
                          <a:spcPts val="0"/>
                        </a:spcAft>
                        <a:buNone/>
                      </a:pPr>
                      <a:r>
                        <a:rPr lang="en-CA" sz="1000"/>
                        <a:t>780-847-3930</a:t>
                      </a:r>
                      <a:endParaRPr/>
                    </a:p>
                  </a:txBody>
                  <a:tcPr marT="45725" marB="45725" marR="91450" marL="91450"/>
                </a:tc>
              </a:tr>
              <a:tr h="443175">
                <a:tc>
                  <a:txBody>
                    <a:bodyPr/>
                    <a:lstStyle/>
                    <a:p>
                      <a:pPr indent="0" lvl="0" marL="0" marR="0" rtl="0" algn="l">
                        <a:spcBef>
                          <a:spcPts val="0"/>
                        </a:spcBef>
                        <a:spcAft>
                          <a:spcPts val="0"/>
                        </a:spcAft>
                        <a:buNone/>
                      </a:pPr>
                      <a:r>
                        <a:rPr lang="en-CA" sz="1000"/>
                        <a:t>Provost Public School</a:t>
                      </a:r>
                      <a:r>
                        <a:rPr lang="en-CA" sz="1000"/>
                        <a:t> - Provost</a:t>
                      </a:r>
                      <a:endParaRPr sz="1000"/>
                    </a:p>
                  </a:txBody>
                  <a:tcPr marT="45725" marB="45725" marR="91450" marL="91450"/>
                </a:tc>
                <a:tc>
                  <a:txBody>
                    <a:bodyPr/>
                    <a:lstStyle/>
                    <a:p>
                      <a:pPr indent="0" lvl="0" marL="0" marR="0" rtl="0" algn="l">
                        <a:spcBef>
                          <a:spcPts val="0"/>
                        </a:spcBef>
                        <a:spcAft>
                          <a:spcPts val="0"/>
                        </a:spcAft>
                        <a:buClr>
                          <a:schemeClr val="dk1"/>
                        </a:buClr>
                        <a:buSzPts val="1000"/>
                        <a:buFont typeface="Candara"/>
                        <a:buNone/>
                      </a:pPr>
                      <a:r>
                        <a:rPr lang="en-CA" sz="1000"/>
                        <a:t>M/W</a:t>
                      </a:r>
                      <a:r>
                        <a:rPr lang="en-CA" sz="1000"/>
                        <a:t> (full year)</a:t>
                      </a:r>
                      <a:endParaRPr/>
                    </a:p>
                    <a:p>
                      <a:pPr indent="0" lvl="0" marL="0" marR="0" rtl="0" algn="l">
                        <a:spcBef>
                          <a:spcPts val="0"/>
                        </a:spcBef>
                        <a:spcAft>
                          <a:spcPts val="0"/>
                        </a:spcAft>
                        <a:buClr>
                          <a:schemeClr val="dk1"/>
                        </a:buClr>
                        <a:buSzPts val="1000"/>
                        <a:buFont typeface="Candara"/>
                        <a:buNone/>
                      </a:pPr>
                      <a:r>
                        <a:rPr lang="en-CA" sz="1000"/>
                        <a:t>Friday (Jan-June)</a:t>
                      </a:r>
                      <a:endParaRPr sz="1000"/>
                    </a:p>
                  </a:txBody>
                  <a:tcPr marT="45725" marB="45725" marR="91450" marL="91450"/>
                </a:tc>
                <a:tc>
                  <a:txBody>
                    <a:bodyPr/>
                    <a:lstStyle/>
                    <a:p>
                      <a:pPr indent="0" lvl="0" marL="0" marR="0" rtl="0" algn="l">
                        <a:spcBef>
                          <a:spcPts val="0"/>
                        </a:spcBef>
                        <a:spcAft>
                          <a:spcPts val="0"/>
                        </a:spcAft>
                        <a:buNone/>
                      </a:pPr>
                      <a:r>
                        <a:rPr lang="en-CA" sz="1000"/>
                        <a:t>780-753-6824</a:t>
                      </a:r>
                      <a:endParaRPr/>
                    </a:p>
                  </a:txBody>
                  <a:tcPr marT="45725" marB="45725" marR="91450" marL="91450"/>
                </a:tc>
              </a:tr>
              <a:tr h="635850">
                <a:tc>
                  <a:txBody>
                    <a:bodyPr/>
                    <a:lstStyle/>
                    <a:p>
                      <a:pPr indent="0" lvl="0" marL="0" marR="0" rtl="0" algn="l">
                        <a:spcBef>
                          <a:spcPts val="0"/>
                        </a:spcBef>
                        <a:spcAft>
                          <a:spcPts val="0"/>
                        </a:spcAft>
                        <a:buNone/>
                      </a:pPr>
                      <a:r>
                        <a:rPr lang="en-CA" sz="1000"/>
                        <a:t>Vermilion Elementary School -Vermilion</a:t>
                      </a:r>
                      <a:endParaRPr/>
                    </a:p>
                  </a:txBody>
                  <a:tcPr marT="45725" marB="45725" marR="91450" marL="91450"/>
                </a:tc>
                <a:tc>
                  <a:txBody>
                    <a:bodyPr/>
                    <a:lstStyle/>
                    <a:p>
                      <a:pPr indent="0" lvl="0" marL="0" marR="0" rtl="0" algn="l">
                        <a:spcBef>
                          <a:spcPts val="0"/>
                        </a:spcBef>
                        <a:spcAft>
                          <a:spcPts val="0"/>
                        </a:spcAft>
                        <a:buNone/>
                      </a:pPr>
                      <a:r>
                        <a:rPr lang="en-CA" sz="1000"/>
                        <a:t>A)</a:t>
                      </a:r>
                      <a:r>
                        <a:rPr lang="en-CA" sz="1000"/>
                        <a:t> T/Th alternate F (full year)</a:t>
                      </a:r>
                      <a:endParaRPr/>
                    </a:p>
                    <a:p>
                      <a:pPr indent="0" lvl="0" marL="0" marR="0" rtl="0" algn="l">
                        <a:spcBef>
                          <a:spcPts val="0"/>
                        </a:spcBef>
                        <a:spcAft>
                          <a:spcPts val="0"/>
                        </a:spcAft>
                        <a:buNone/>
                      </a:pPr>
                      <a:r>
                        <a:rPr lang="en-CA" sz="1000"/>
                        <a:t>B) M/W alternate  F (full year)</a:t>
                      </a:r>
                      <a:endParaRPr/>
                    </a:p>
                  </a:txBody>
                  <a:tcPr marT="45725" marB="45725" marR="91450" marL="91450"/>
                </a:tc>
                <a:tc>
                  <a:txBody>
                    <a:bodyPr/>
                    <a:lstStyle/>
                    <a:p>
                      <a:pPr indent="0" lvl="0" marL="0" marR="0" rtl="0" algn="l">
                        <a:spcBef>
                          <a:spcPts val="0"/>
                        </a:spcBef>
                        <a:spcAft>
                          <a:spcPts val="0"/>
                        </a:spcAft>
                        <a:buNone/>
                      </a:pPr>
                      <a:r>
                        <a:rPr lang="en-CA" sz="1000"/>
                        <a:t>780-853-5444</a:t>
                      </a:r>
                      <a:endParaRPr/>
                    </a:p>
                  </a:txBody>
                  <a:tcPr marT="45725" marB="45725" marR="91450" marL="91450"/>
                </a:tc>
              </a:tr>
              <a:tr h="586250">
                <a:tc>
                  <a:txBody>
                    <a:bodyPr/>
                    <a:lstStyle/>
                    <a:p>
                      <a:pPr indent="0" lvl="0" marL="0" marR="0" rtl="0" algn="l">
                        <a:spcBef>
                          <a:spcPts val="0"/>
                        </a:spcBef>
                        <a:spcAft>
                          <a:spcPts val="0"/>
                        </a:spcAft>
                        <a:buNone/>
                      </a:pPr>
                      <a:r>
                        <a:rPr lang="en-CA" sz="1000"/>
                        <a:t>Wainwright Elementary</a:t>
                      </a:r>
                      <a:r>
                        <a:rPr lang="en-CA" sz="1000"/>
                        <a:t> School - Wainwright</a:t>
                      </a:r>
                      <a:endParaRPr sz="1000"/>
                    </a:p>
                  </a:txBody>
                  <a:tcPr marT="45725" marB="45725" marR="91450" marL="91450"/>
                </a:tc>
                <a:tc>
                  <a:txBody>
                    <a:bodyPr/>
                    <a:lstStyle/>
                    <a:p>
                      <a:pPr indent="0" lvl="0" marL="0" marR="0" rtl="0" algn="l">
                        <a:spcBef>
                          <a:spcPts val="0"/>
                        </a:spcBef>
                        <a:spcAft>
                          <a:spcPts val="0"/>
                        </a:spcAft>
                        <a:buClr>
                          <a:schemeClr val="dk1"/>
                        </a:buClr>
                        <a:buSzPts val="1000"/>
                        <a:buFont typeface="Candara"/>
                        <a:buNone/>
                      </a:pPr>
                      <a:r>
                        <a:rPr lang="en-CA" sz="1000"/>
                        <a:t>A) T/Th alternate F (full year)</a:t>
                      </a:r>
                      <a:endParaRPr/>
                    </a:p>
                    <a:p>
                      <a:pPr indent="0" lvl="0" marL="0" marR="0" rtl="0" algn="l">
                        <a:spcBef>
                          <a:spcPts val="0"/>
                        </a:spcBef>
                        <a:spcAft>
                          <a:spcPts val="0"/>
                        </a:spcAft>
                        <a:buClr>
                          <a:schemeClr val="dk1"/>
                        </a:buClr>
                        <a:buSzPts val="1000"/>
                        <a:buFont typeface="Candara"/>
                        <a:buNone/>
                      </a:pPr>
                      <a:r>
                        <a:rPr lang="en-CA" sz="1000"/>
                        <a:t>B) M/W</a:t>
                      </a:r>
                      <a:r>
                        <a:rPr lang="en-CA" sz="1000"/>
                        <a:t> alternate  F (full year)</a:t>
                      </a:r>
                      <a:endParaRPr/>
                    </a:p>
                    <a:p>
                      <a:pPr indent="0" lvl="0" marL="0" marR="0" rtl="0" algn="l">
                        <a:spcBef>
                          <a:spcPts val="0"/>
                        </a:spcBef>
                        <a:spcAft>
                          <a:spcPts val="0"/>
                        </a:spcAft>
                        <a:buClr>
                          <a:schemeClr val="dk1"/>
                        </a:buClr>
                        <a:buSzPts val="1000"/>
                        <a:buFont typeface="Candara"/>
                        <a:buNone/>
                      </a:pPr>
                      <a:r>
                        <a:rPr lang="en-CA" sz="1000"/>
                        <a:t>c) T/Th alternate F (full year)</a:t>
                      </a:r>
                      <a:endParaRPr sz="1000"/>
                    </a:p>
                  </a:txBody>
                  <a:tcPr marT="45725" marB="45725" marR="91450" marL="91450"/>
                </a:tc>
                <a:tc>
                  <a:txBody>
                    <a:bodyPr/>
                    <a:lstStyle/>
                    <a:p>
                      <a:pPr indent="0" lvl="0" marL="0" marR="0" rtl="0" algn="l">
                        <a:spcBef>
                          <a:spcPts val="0"/>
                        </a:spcBef>
                        <a:spcAft>
                          <a:spcPts val="0"/>
                        </a:spcAft>
                        <a:buNone/>
                      </a:pPr>
                      <a:r>
                        <a:rPr lang="en-CA" sz="1000"/>
                        <a:t>780-842-3361</a:t>
                      </a:r>
                      <a:endParaRPr/>
                    </a:p>
                  </a:txBody>
                  <a:tcPr marT="45725" marB="45725" marR="91450" marL="91450"/>
                </a:tc>
              </a:tr>
            </a:tbl>
          </a:graphicData>
        </a:graphic>
      </p:graphicFrame>
      <p:sp>
        <p:nvSpPr>
          <p:cNvPr id="306" name="Google Shape;306;p14"/>
          <p:cNvSpPr txBox="1"/>
          <p:nvPr>
            <p:ph type="title"/>
          </p:nvPr>
        </p:nvSpPr>
        <p:spPr>
          <a:xfrm>
            <a:off x="260648" y="467544"/>
            <a:ext cx="6172200" cy="9361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Kindergarten Programs:</a:t>
            </a:r>
            <a:endParaRPr/>
          </a:p>
        </p:txBody>
      </p:sp>
      <p:sp>
        <p:nvSpPr>
          <p:cNvPr id="307" name="Google Shape;307;p14"/>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pic>
        <p:nvPicPr>
          <p:cNvPr id="308" name="Google Shape;308;p14"/>
          <p:cNvPicPr preferRelativeResize="0"/>
          <p:nvPr/>
        </p:nvPicPr>
        <p:blipFill rotWithShape="1">
          <a:blip r:embed="rId3">
            <a:alphaModFix/>
          </a:blip>
          <a:srcRect b="0" l="0" r="0" t="0"/>
          <a:stretch/>
        </p:blipFill>
        <p:spPr>
          <a:xfrm>
            <a:off x="548680" y="8028384"/>
            <a:ext cx="1591056" cy="83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5"/>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Frequently Asked Questions (FAQ’s):</a:t>
            </a:r>
            <a:endParaRPr/>
          </a:p>
        </p:txBody>
      </p:sp>
      <p:sp>
        <p:nvSpPr>
          <p:cNvPr id="314" name="Google Shape;314;p15"/>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sp>
        <p:nvSpPr>
          <p:cNvPr id="315" name="Google Shape;315;p15"/>
          <p:cNvSpPr txBox="1"/>
          <p:nvPr>
            <p:ph idx="1" type="body"/>
          </p:nvPr>
        </p:nvSpPr>
        <p:spPr>
          <a:xfrm>
            <a:off x="332656" y="2195736"/>
            <a:ext cx="3041479" cy="388843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rPr b="1" lang="en-CA" sz="1800"/>
              <a:t>Age Requirement?</a:t>
            </a:r>
            <a:endParaRPr/>
          </a:p>
          <a:p>
            <a:pPr indent="0" lvl="0" marL="0" rtl="0" algn="l">
              <a:spcBef>
                <a:spcPts val="240"/>
              </a:spcBef>
              <a:spcAft>
                <a:spcPts val="0"/>
              </a:spcAft>
              <a:buSzPts val="1200"/>
              <a:buNone/>
            </a:pPr>
            <a:r>
              <a:rPr i="1" lang="en-CA" sz="1200">
                <a:solidFill>
                  <a:schemeClr val="dk1"/>
                </a:solidFill>
              </a:rPr>
              <a:t>Your child must be five years of age by December 31 of the school year.</a:t>
            </a:r>
            <a:endParaRPr/>
          </a:p>
          <a:p>
            <a:pPr indent="0" lvl="0" marL="0" rtl="0" algn="l">
              <a:spcBef>
                <a:spcPts val="360"/>
              </a:spcBef>
              <a:spcAft>
                <a:spcPts val="0"/>
              </a:spcAft>
              <a:buSzPts val="1800"/>
              <a:buNone/>
            </a:pPr>
            <a:r>
              <a:rPr b="1" lang="en-CA" sz="1800"/>
              <a:t>Program Times?</a:t>
            </a:r>
            <a:endParaRPr/>
          </a:p>
          <a:p>
            <a:pPr indent="0" lvl="0" marL="0" rtl="0" algn="l">
              <a:spcBef>
                <a:spcPts val="240"/>
              </a:spcBef>
              <a:spcAft>
                <a:spcPts val="0"/>
              </a:spcAft>
              <a:buSzPts val="1200"/>
              <a:buNone/>
            </a:pPr>
            <a:r>
              <a:rPr i="1" lang="en-CA" sz="1200">
                <a:solidFill>
                  <a:schemeClr val="dk1"/>
                </a:solidFill>
              </a:rPr>
              <a:t>Kindergartens follow the regular BTPS school calendar. Children receive  475 hours of instruction starting in September and ending in June. Programs are full day programs 2-3 times per week, and those days vary from site to site.  See page 14 for more details.</a:t>
            </a:r>
            <a:endParaRPr/>
          </a:p>
          <a:p>
            <a:pPr indent="0" lvl="0" marL="0" rtl="0" algn="l">
              <a:spcBef>
                <a:spcPts val="360"/>
              </a:spcBef>
              <a:spcAft>
                <a:spcPts val="0"/>
              </a:spcAft>
              <a:buSzPts val="1800"/>
              <a:buNone/>
            </a:pPr>
            <a:r>
              <a:rPr b="1" lang="en-CA" sz="1800"/>
              <a:t>What will be learned?</a:t>
            </a:r>
            <a:endParaRPr/>
          </a:p>
          <a:p>
            <a:pPr indent="0" lvl="0" marL="0" rtl="0" algn="l">
              <a:spcBef>
                <a:spcPts val="240"/>
              </a:spcBef>
              <a:spcAft>
                <a:spcPts val="0"/>
              </a:spcAft>
              <a:buSzPts val="1200"/>
              <a:buNone/>
            </a:pPr>
            <a:r>
              <a:rPr i="1" lang="en-CA" sz="1200">
                <a:solidFill>
                  <a:schemeClr val="dk1"/>
                </a:solidFill>
              </a:rPr>
              <a:t>Kindergarten follows a curriculum designed and approved by Alberta Education. Educators in BTPS use a common report card, and classrooms offer enriching opportunities in both structured activities and purposeful play.  See  pg. 11 for more information.</a:t>
            </a:r>
            <a:endParaRPr/>
          </a:p>
          <a:p>
            <a:pPr indent="0" lvl="0" marL="0" rtl="0" algn="l">
              <a:spcBef>
                <a:spcPts val="280"/>
              </a:spcBef>
              <a:spcAft>
                <a:spcPts val="0"/>
              </a:spcAft>
              <a:buSzPts val="1400"/>
              <a:buNone/>
            </a:pPr>
            <a:r>
              <a:t/>
            </a:r>
            <a:endParaRPr sz="1400"/>
          </a:p>
        </p:txBody>
      </p:sp>
      <p:sp>
        <p:nvSpPr>
          <p:cNvPr id="316" name="Google Shape;316;p15"/>
          <p:cNvSpPr txBox="1"/>
          <p:nvPr>
            <p:ph idx="2" type="body"/>
          </p:nvPr>
        </p:nvSpPr>
        <p:spPr>
          <a:xfrm>
            <a:off x="3429000" y="2499567"/>
            <a:ext cx="3168352" cy="626093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1B6FD"/>
              </a:buClr>
              <a:buSzPts val="1800"/>
              <a:buNone/>
            </a:pPr>
            <a:r>
              <a:rPr b="1" lang="en-CA" sz="1800">
                <a:solidFill>
                  <a:srgbClr val="073E87"/>
                </a:solidFill>
              </a:rPr>
              <a:t>Should my child attend Kindergarten?</a:t>
            </a:r>
            <a:endParaRPr/>
          </a:p>
          <a:p>
            <a:pPr indent="0" lvl="0" marL="0" rtl="0" algn="l">
              <a:spcBef>
                <a:spcPts val="240"/>
              </a:spcBef>
              <a:spcAft>
                <a:spcPts val="0"/>
              </a:spcAft>
              <a:buClr>
                <a:srgbClr val="31B6FD"/>
              </a:buClr>
              <a:buSzPts val="1200"/>
              <a:buNone/>
            </a:pPr>
            <a:r>
              <a:rPr i="1" lang="en-CA" sz="1200">
                <a:solidFill>
                  <a:srgbClr val="000000"/>
                </a:solidFill>
              </a:rPr>
              <a:t>Yes, it is advantageous for a child to attend kindergarten.  Early learning experiences enhance overall development and children who attend are better able to make transitions to a grade one setting.</a:t>
            </a:r>
            <a:endParaRPr/>
          </a:p>
          <a:p>
            <a:pPr indent="0" lvl="0" marL="0" rtl="0" algn="l">
              <a:spcBef>
                <a:spcPts val="360"/>
              </a:spcBef>
              <a:spcAft>
                <a:spcPts val="0"/>
              </a:spcAft>
              <a:buClr>
                <a:srgbClr val="31B6FD"/>
              </a:buClr>
              <a:buSzPts val="1800"/>
              <a:buNone/>
            </a:pPr>
            <a:r>
              <a:rPr b="1" lang="en-CA" sz="1800">
                <a:solidFill>
                  <a:srgbClr val="073E87"/>
                </a:solidFill>
              </a:rPr>
              <a:t>Is the school ready for my child?</a:t>
            </a:r>
            <a:endParaRPr/>
          </a:p>
          <a:p>
            <a:pPr indent="0" lvl="0" marL="0" rtl="0" algn="l">
              <a:spcBef>
                <a:spcPts val="240"/>
              </a:spcBef>
              <a:spcAft>
                <a:spcPts val="0"/>
              </a:spcAft>
              <a:buClr>
                <a:srgbClr val="31B6FD"/>
              </a:buClr>
              <a:buSzPts val="1200"/>
              <a:buNone/>
            </a:pPr>
            <a:r>
              <a:rPr i="1" lang="en-CA" sz="1200">
                <a:solidFill>
                  <a:srgbClr val="000000"/>
                </a:solidFill>
              </a:rPr>
              <a:t>You can be confident that the school will build on all the important learning that you have helped your child achieve. Your child will be welcomed into the classroom as a unique individual, as schools are prepared to support children with different skill levels, experiences and diverse backgrounds.</a:t>
            </a:r>
            <a:endParaRPr sz="1200"/>
          </a:p>
          <a:p>
            <a:pPr indent="0" lvl="0" marL="0" rtl="0" algn="l">
              <a:spcBef>
                <a:spcPts val="360"/>
              </a:spcBef>
              <a:spcAft>
                <a:spcPts val="0"/>
              </a:spcAft>
              <a:buSzPts val="1800"/>
              <a:buNone/>
            </a:pPr>
            <a:r>
              <a:rPr b="1" lang="en-CA" sz="1800"/>
              <a:t>Costs?</a:t>
            </a:r>
            <a:endParaRPr/>
          </a:p>
          <a:p>
            <a:pPr indent="0" lvl="0" marL="0" rtl="0" algn="l">
              <a:spcBef>
                <a:spcPts val="240"/>
              </a:spcBef>
              <a:spcAft>
                <a:spcPts val="0"/>
              </a:spcAft>
              <a:buSzPts val="1200"/>
              <a:buNone/>
            </a:pPr>
            <a:r>
              <a:rPr i="1" lang="en-CA" sz="1200">
                <a:solidFill>
                  <a:schemeClr val="dk1"/>
                </a:solidFill>
              </a:rPr>
              <a:t>Many schools in BTPS charge  school fees and they vary from site to site. Please check with your local school. As well, there may be some cost associated with  bussing for some children.</a:t>
            </a:r>
            <a:endParaRPr/>
          </a:p>
          <a:p>
            <a:pPr indent="0" lvl="0" marL="0" rtl="0" algn="l">
              <a:spcBef>
                <a:spcPts val="360"/>
              </a:spcBef>
              <a:spcAft>
                <a:spcPts val="0"/>
              </a:spcAft>
              <a:buSzPts val="1800"/>
              <a:buNone/>
            </a:pPr>
            <a:r>
              <a:rPr b="1" lang="en-CA" sz="1800"/>
              <a:t>Parent’s Role?</a:t>
            </a:r>
            <a:endParaRPr/>
          </a:p>
          <a:p>
            <a:pPr indent="0" lvl="0" marL="0" rtl="0" algn="l">
              <a:spcBef>
                <a:spcPts val="240"/>
              </a:spcBef>
              <a:spcAft>
                <a:spcPts val="0"/>
              </a:spcAft>
              <a:buSzPts val="1200"/>
              <a:buNone/>
            </a:pPr>
            <a:r>
              <a:rPr i="1" lang="en-CA" sz="1200">
                <a:solidFill>
                  <a:schemeClr val="dk1"/>
                </a:solidFill>
              </a:rPr>
              <a:t>Research shows that the children of  parents who get involved in  the school, learn better.  Parents are encouraged to connect with schools by volunteering their time in the classroom, at activities such as field trips, attending parent teacher conferences  or joining parent councils. </a:t>
            </a:r>
            <a:endParaRPr i="1" sz="1400">
              <a:solidFill>
                <a:schemeClr val="dk1"/>
              </a:solidFill>
            </a:endParaRPr>
          </a:p>
          <a:p>
            <a:pPr indent="0" lvl="0" marL="0" rtl="0" algn="l">
              <a:spcBef>
                <a:spcPts val="280"/>
              </a:spcBef>
              <a:spcAft>
                <a:spcPts val="0"/>
              </a:spcAft>
              <a:buSzPts val="1400"/>
              <a:buNone/>
            </a:pPr>
            <a:r>
              <a:t/>
            </a:r>
            <a:endParaRPr i="1" sz="1400">
              <a:solidFill>
                <a:schemeClr val="dk1"/>
              </a:solidFill>
            </a:endParaRPr>
          </a:p>
        </p:txBody>
      </p:sp>
      <p:pic>
        <p:nvPicPr>
          <p:cNvPr descr="C:\Users\tm0023\AppData\Local\Microsoft\Windows\Temporary Internet Files\Content.IE5\B21S9SIV\MP900442301[1].jpg" id="317" name="Google Shape;317;p15"/>
          <p:cNvPicPr preferRelativeResize="0"/>
          <p:nvPr/>
        </p:nvPicPr>
        <p:blipFill rotWithShape="1">
          <a:blip r:embed="rId3">
            <a:alphaModFix/>
          </a:blip>
          <a:srcRect b="0" l="0" r="0" t="0"/>
          <a:stretch/>
        </p:blipFill>
        <p:spPr>
          <a:xfrm>
            <a:off x="539056" y="6156176"/>
            <a:ext cx="2592288" cy="1728192"/>
          </a:xfrm>
          <a:prstGeom prst="rect">
            <a:avLst/>
          </a:prstGeom>
          <a:noFill/>
          <a:ln>
            <a:noFill/>
          </a:ln>
        </p:spPr>
      </p:pic>
      <p:pic>
        <p:nvPicPr>
          <p:cNvPr id="318" name="Google Shape;318;p15"/>
          <p:cNvPicPr preferRelativeResize="0"/>
          <p:nvPr/>
        </p:nvPicPr>
        <p:blipFill rotWithShape="1">
          <a:blip r:embed="rId4">
            <a:alphaModFix/>
          </a:blip>
          <a:srcRect b="0" l="0" r="0" t="0"/>
          <a:stretch/>
        </p:blipFill>
        <p:spPr>
          <a:xfrm>
            <a:off x="404664" y="7884368"/>
            <a:ext cx="1663064" cy="8761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16"/>
          <p:cNvPicPr preferRelativeResize="0"/>
          <p:nvPr>
            <p:ph idx="1" type="body"/>
          </p:nvPr>
        </p:nvPicPr>
        <p:blipFill rotWithShape="1">
          <a:blip r:embed="rId3">
            <a:alphaModFix/>
          </a:blip>
          <a:srcRect b="0" l="0" r="0" t="0"/>
          <a:stretch/>
        </p:blipFill>
        <p:spPr>
          <a:xfrm rot="5400000">
            <a:off x="188640" y="2051720"/>
            <a:ext cx="6480720" cy="6192688"/>
          </a:xfrm>
          <a:prstGeom prst="rect">
            <a:avLst/>
          </a:prstGeom>
          <a:noFill/>
          <a:ln>
            <a:noFill/>
          </a:ln>
        </p:spPr>
      </p:pic>
      <p:sp>
        <p:nvSpPr>
          <p:cNvPr id="324" name="Google Shape;324;p16"/>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sp>
        <p:nvSpPr>
          <p:cNvPr id="325" name="Google Shape;325;p16"/>
          <p:cNvSpPr txBox="1"/>
          <p:nvPr>
            <p:ph type="title"/>
          </p:nvPr>
        </p:nvSpPr>
        <p:spPr>
          <a:xfrm>
            <a:off x="1412776" y="451104"/>
            <a:ext cx="5102324" cy="16703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Eye See…Eye Learn Program</a:t>
            </a:r>
            <a:endParaRPr/>
          </a:p>
        </p:txBody>
      </p:sp>
      <p:pic>
        <p:nvPicPr>
          <p:cNvPr id="326" name="Google Shape;326;p16"/>
          <p:cNvPicPr preferRelativeResize="0"/>
          <p:nvPr/>
        </p:nvPicPr>
        <p:blipFill rotWithShape="1">
          <a:blip r:embed="rId4">
            <a:alphaModFix/>
          </a:blip>
          <a:srcRect b="0" l="0" r="0" t="0"/>
          <a:stretch/>
        </p:blipFill>
        <p:spPr>
          <a:xfrm>
            <a:off x="332656" y="8041657"/>
            <a:ext cx="1864425" cy="982216"/>
          </a:xfrm>
          <a:prstGeom prst="rect">
            <a:avLst/>
          </a:prstGeom>
          <a:noFill/>
          <a:ln>
            <a:noFill/>
          </a:ln>
        </p:spPr>
      </p:pic>
      <p:pic>
        <p:nvPicPr>
          <p:cNvPr descr="C:\Users\tm0023\AppData\Local\Microsoft\Windows\Temporary Internet Files\Content.IE5\KBQFD0OT\MC900104752[1].wmf" id="327" name="Google Shape;327;p16"/>
          <p:cNvPicPr preferRelativeResize="0"/>
          <p:nvPr/>
        </p:nvPicPr>
        <p:blipFill rotWithShape="1">
          <a:blip r:embed="rId5">
            <a:alphaModFix/>
          </a:blip>
          <a:srcRect b="0" l="0" r="0" t="0"/>
          <a:stretch/>
        </p:blipFill>
        <p:spPr>
          <a:xfrm>
            <a:off x="116632" y="611560"/>
            <a:ext cx="1748333" cy="18187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7"/>
          <p:cNvSpPr txBox="1"/>
          <p:nvPr>
            <p:ph idx="1" type="body"/>
          </p:nvPr>
        </p:nvSpPr>
        <p:spPr>
          <a:xfrm>
            <a:off x="548680" y="2483768"/>
            <a:ext cx="5556250" cy="561662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spcBef>
                <a:spcPts val="0"/>
              </a:spcBef>
              <a:spcAft>
                <a:spcPts val="0"/>
              </a:spcAft>
              <a:buSzPct val="100000"/>
              <a:buNone/>
            </a:pPr>
            <a:r>
              <a:rPr lang="en-CA" sz="1800">
                <a:solidFill>
                  <a:schemeClr val="dk1"/>
                </a:solidFill>
              </a:rPr>
              <a:t>BTPS schools are </a:t>
            </a:r>
            <a:r>
              <a:rPr b="1" lang="en-CA" sz="1800">
                <a:solidFill>
                  <a:schemeClr val="dk1"/>
                </a:solidFill>
              </a:rPr>
              <a:t>allergy aware </a:t>
            </a:r>
            <a:r>
              <a:rPr lang="en-CA" sz="1800">
                <a:solidFill>
                  <a:schemeClr val="dk1"/>
                </a:solidFill>
              </a:rPr>
              <a:t>schools, please contact your local school for any restrictions that may exist, or if your child has allergies that the school needs to be aware of. </a:t>
            </a:r>
            <a:endParaRPr/>
          </a:p>
          <a:p>
            <a:pPr indent="0" lvl="0" marL="0" rtl="0" algn="ctr">
              <a:spcBef>
                <a:spcPts val="279"/>
              </a:spcBef>
              <a:spcAft>
                <a:spcPts val="0"/>
              </a:spcAft>
              <a:buSzPct val="100000"/>
              <a:buNone/>
            </a:pPr>
            <a:r>
              <a:t/>
            </a:r>
            <a:endParaRPr sz="1800">
              <a:solidFill>
                <a:schemeClr val="dk1"/>
              </a:solidFill>
            </a:endParaRPr>
          </a:p>
          <a:p>
            <a:pPr indent="-274351" lvl="0" marL="274320" rtl="0" algn="l">
              <a:spcBef>
                <a:spcPts val="263"/>
              </a:spcBef>
              <a:spcAft>
                <a:spcPts val="0"/>
              </a:spcAft>
              <a:buSzPct val="100000"/>
              <a:buChar char="*"/>
            </a:pPr>
            <a:r>
              <a:rPr i="1" lang="en-CA" sz="1700">
                <a:solidFill>
                  <a:schemeClr val="dk1"/>
                </a:solidFill>
              </a:rPr>
              <a:t>Young children have small stomachs and need to eat small regular meals and snacks throughout the day. Pack a variety of food from each food group in small ready-to-eat amounts, and packages. Mini muffins, cheese cubes, grapes, carrot sticks, cherry tomatoes are great.</a:t>
            </a:r>
            <a:endParaRPr/>
          </a:p>
          <a:p>
            <a:pPr indent="-190690" lvl="0" marL="274320" rtl="0" algn="l">
              <a:spcBef>
                <a:spcPts val="263"/>
              </a:spcBef>
              <a:spcAft>
                <a:spcPts val="0"/>
              </a:spcAft>
              <a:buSzPct val="100000"/>
              <a:buNone/>
            </a:pPr>
            <a:r>
              <a:t/>
            </a:r>
            <a:endParaRPr i="1" sz="1700">
              <a:solidFill>
                <a:schemeClr val="dk1"/>
              </a:solidFill>
            </a:endParaRPr>
          </a:p>
          <a:p>
            <a:pPr indent="-274351" lvl="0" marL="274320" rtl="0" algn="l">
              <a:spcBef>
                <a:spcPts val="263"/>
              </a:spcBef>
              <a:spcAft>
                <a:spcPts val="0"/>
              </a:spcAft>
              <a:buSzPct val="100000"/>
              <a:buChar char="*"/>
            </a:pPr>
            <a:r>
              <a:rPr i="1" lang="en-CA" sz="1700">
                <a:solidFill>
                  <a:schemeClr val="dk1"/>
                </a:solidFill>
              </a:rPr>
              <a:t>Young children are strongly influenced by how food looks. Using foods in different colours or shapes can be very appealing. Try mixing fruits of different colours or cutting cheese or sandwiches with cookie cutters.  </a:t>
            </a:r>
            <a:endParaRPr/>
          </a:p>
          <a:p>
            <a:pPr indent="-190690" lvl="0" marL="274320" rtl="0" algn="l">
              <a:spcBef>
                <a:spcPts val="263"/>
              </a:spcBef>
              <a:spcAft>
                <a:spcPts val="0"/>
              </a:spcAft>
              <a:buSzPct val="100000"/>
              <a:buNone/>
            </a:pPr>
            <a:r>
              <a:t/>
            </a:r>
            <a:endParaRPr i="1" sz="1700">
              <a:solidFill>
                <a:schemeClr val="dk1"/>
              </a:solidFill>
            </a:endParaRPr>
          </a:p>
          <a:p>
            <a:pPr indent="-274351" lvl="0" marL="274320" rtl="0" algn="l">
              <a:spcBef>
                <a:spcPts val="263"/>
              </a:spcBef>
              <a:spcAft>
                <a:spcPts val="0"/>
              </a:spcAft>
              <a:buSzPct val="100000"/>
              <a:buChar char="*"/>
            </a:pPr>
            <a:r>
              <a:rPr i="1" lang="en-CA" sz="1700">
                <a:solidFill>
                  <a:schemeClr val="dk1"/>
                </a:solidFill>
              </a:rPr>
              <a:t>Get your child involved by giving them choices when it comes to lunches.  Create a homemade snack mix of crackers, cereal, dried fruit and pretzels or let them choose what kind of bread or filling for their sandwich. Having them help prepare and pack the lunch leads to good eating habits that will follow them the rest of their life.</a:t>
            </a:r>
            <a:endParaRPr/>
          </a:p>
          <a:p>
            <a:pPr indent="-190690" lvl="0" marL="274320" rtl="0" algn="l">
              <a:spcBef>
                <a:spcPts val="263"/>
              </a:spcBef>
              <a:spcAft>
                <a:spcPts val="0"/>
              </a:spcAft>
              <a:buSzPct val="100000"/>
              <a:buNone/>
            </a:pPr>
            <a:r>
              <a:t/>
            </a:r>
            <a:endParaRPr i="1" sz="1700">
              <a:solidFill>
                <a:schemeClr val="dk1"/>
              </a:solidFill>
            </a:endParaRPr>
          </a:p>
          <a:p>
            <a:pPr indent="-274351" lvl="0" marL="274320" rtl="0" algn="l">
              <a:spcBef>
                <a:spcPts val="263"/>
              </a:spcBef>
              <a:spcAft>
                <a:spcPts val="0"/>
              </a:spcAft>
              <a:buSzPct val="100000"/>
              <a:buChar char="*"/>
            </a:pPr>
            <a:r>
              <a:rPr i="1" lang="en-CA" sz="1700">
                <a:solidFill>
                  <a:schemeClr val="dk1"/>
                </a:solidFill>
              </a:rPr>
              <a:t>Occasionally pack a surprise! Who doesn’t like a smiley face drawn on a banana or a little note saying I love you!</a:t>
            </a:r>
            <a:endParaRPr/>
          </a:p>
          <a:p>
            <a:pPr indent="-190690" lvl="0" marL="274320" rtl="0" algn="l">
              <a:spcBef>
                <a:spcPts val="263"/>
              </a:spcBef>
              <a:spcAft>
                <a:spcPts val="0"/>
              </a:spcAft>
              <a:buSzPct val="100000"/>
              <a:buNone/>
            </a:pPr>
            <a:r>
              <a:t/>
            </a:r>
            <a:endParaRPr i="1" sz="1700">
              <a:solidFill>
                <a:schemeClr val="dk1"/>
              </a:solidFill>
            </a:endParaRPr>
          </a:p>
          <a:p>
            <a:pPr indent="-274351" lvl="0" marL="274320" rtl="0" algn="l">
              <a:spcBef>
                <a:spcPts val="263"/>
              </a:spcBef>
              <a:spcAft>
                <a:spcPts val="0"/>
              </a:spcAft>
              <a:buSzPct val="100000"/>
              <a:buChar char="*"/>
            </a:pPr>
            <a:r>
              <a:rPr i="1" lang="en-CA" sz="1700">
                <a:solidFill>
                  <a:schemeClr val="dk1"/>
                </a:solidFill>
              </a:rPr>
              <a:t>The option to heat a lunch in a microwave may not be available for Kindergarten students. Please ask your child’s teacher before sending a lunch that needs heating.</a:t>
            </a:r>
            <a:endParaRPr/>
          </a:p>
          <a:p>
            <a:pPr indent="-190690" lvl="0" marL="274320" rtl="0" algn="l">
              <a:spcBef>
                <a:spcPts val="263"/>
              </a:spcBef>
              <a:spcAft>
                <a:spcPts val="0"/>
              </a:spcAft>
              <a:buSzPct val="100000"/>
              <a:buNone/>
            </a:pPr>
            <a:r>
              <a:t/>
            </a:r>
            <a:endParaRPr i="1" sz="1700">
              <a:solidFill>
                <a:schemeClr val="dk1"/>
              </a:solidFill>
            </a:endParaRPr>
          </a:p>
          <a:p>
            <a:pPr indent="-274351" lvl="0" marL="274320" rtl="0" algn="l">
              <a:spcBef>
                <a:spcPts val="263"/>
              </a:spcBef>
              <a:spcAft>
                <a:spcPts val="0"/>
              </a:spcAft>
              <a:buSzPct val="100000"/>
              <a:buChar char="*"/>
            </a:pPr>
            <a:r>
              <a:rPr i="1" lang="en-CA" sz="1700">
                <a:solidFill>
                  <a:schemeClr val="dk1"/>
                </a:solidFill>
              </a:rPr>
              <a:t>There are many websites and cookbooks dedicated to school lunch ideas, that can help you think of different ways to keep your child interested in eating healthy. </a:t>
            </a:r>
            <a:endParaRPr/>
          </a:p>
          <a:p>
            <a:pPr indent="0" lvl="0" marL="0" rtl="0" algn="ctr">
              <a:spcBef>
                <a:spcPts val="186"/>
              </a:spcBef>
              <a:spcAft>
                <a:spcPts val="0"/>
              </a:spcAft>
              <a:buSzPct val="100000"/>
              <a:buNone/>
            </a:pPr>
            <a:r>
              <a:t/>
            </a:r>
            <a:endParaRPr sz="1200">
              <a:solidFill>
                <a:schemeClr val="dk1"/>
              </a:solidFill>
            </a:endParaRPr>
          </a:p>
          <a:p>
            <a:pPr indent="0" lvl="0" marL="0" rtl="0" algn="r">
              <a:spcBef>
                <a:spcPts val="186"/>
              </a:spcBef>
              <a:spcAft>
                <a:spcPts val="0"/>
              </a:spcAft>
              <a:buSzPct val="100000"/>
              <a:buNone/>
            </a:pPr>
            <a:r>
              <a:rPr i="1" lang="en-CA" sz="1200">
                <a:solidFill>
                  <a:schemeClr val="dk1"/>
                </a:solidFill>
              </a:rPr>
              <a:t>Inspired by Alberta Health and Wellness – Healthy Eating and Active Living</a:t>
            </a:r>
            <a:endParaRPr/>
          </a:p>
        </p:txBody>
      </p:sp>
      <p:sp>
        <p:nvSpPr>
          <p:cNvPr id="333" name="Google Shape;333;p17"/>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sp>
        <p:nvSpPr>
          <p:cNvPr id="334" name="Google Shape;334;p17"/>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Lunches for Young Children</a:t>
            </a:r>
            <a:endParaRPr/>
          </a:p>
        </p:txBody>
      </p:sp>
      <p:pic>
        <p:nvPicPr>
          <p:cNvPr descr="C:\Users\tm0023\AppData\Local\Microsoft\Windows\Temporary Internet Files\Content.IE5\SVP21CQZ\MC900232101[1].wmf" id="335" name="Google Shape;335;p17"/>
          <p:cNvPicPr preferRelativeResize="0"/>
          <p:nvPr/>
        </p:nvPicPr>
        <p:blipFill rotWithShape="1">
          <a:blip r:embed="rId3">
            <a:alphaModFix/>
          </a:blip>
          <a:srcRect b="0" l="0" r="0" t="0"/>
          <a:stretch/>
        </p:blipFill>
        <p:spPr>
          <a:xfrm>
            <a:off x="260648" y="827584"/>
            <a:ext cx="1307742" cy="1705080"/>
          </a:xfrm>
          <a:prstGeom prst="rect">
            <a:avLst/>
          </a:prstGeom>
          <a:noFill/>
          <a:ln>
            <a:noFill/>
          </a:ln>
        </p:spPr>
      </p:pic>
      <p:pic>
        <p:nvPicPr>
          <p:cNvPr id="336" name="Google Shape;336;p17"/>
          <p:cNvPicPr preferRelativeResize="0"/>
          <p:nvPr/>
        </p:nvPicPr>
        <p:blipFill rotWithShape="1">
          <a:blip r:embed="rId4">
            <a:alphaModFix/>
          </a:blip>
          <a:srcRect b="0" l="0" r="0" t="0"/>
          <a:stretch/>
        </p:blipFill>
        <p:spPr>
          <a:xfrm>
            <a:off x="548680" y="7894856"/>
            <a:ext cx="1591056" cy="838200"/>
          </a:xfrm>
          <a:prstGeom prst="rect">
            <a:avLst/>
          </a:prstGeom>
          <a:noFill/>
          <a:ln>
            <a:noFill/>
          </a:ln>
        </p:spPr>
      </p:pic>
      <p:pic>
        <p:nvPicPr>
          <p:cNvPr id="337" name="Google Shape;337;p17"/>
          <p:cNvPicPr preferRelativeResize="0"/>
          <p:nvPr/>
        </p:nvPicPr>
        <p:blipFill rotWithShape="1">
          <a:blip r:embed="rId5">
            <a:alphaModFix/>
          </a:blip>
          <a:srcRect b="0" l="0" r="0" t="0"/>
          <a:stretch/>
        </p:blipFill>
        <p:spPr>
          <a:xfrm>
            <a:off x="4725144" y="1403648"/>
            <a:ext cx="1524000" cy="1019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8"/>
          <p:cNvSpPr txBox="1"/>
          <p:nvPr>
            <p:ph type="ctrTitle"/>
          </p:nvPr>
        </p:nvSpPr>
        <p:spPr>
          <a:xfrm>
            <a:off x="514350" y="2133600"/>
            <a:ext cx="5829300" cy="2373477"/>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Welcome to our School Family!</a:t>
            </a:r>
            <a:endParaRPr/>
          </a:p>
        </p:txBody>
      </p:sp>
      <p:sp>
        <p:nvSpPr>
          <p:cNvPr id="343" name="Google Shape;343;p18"/>
          <p:cNvSpPr txBox="1"/>
          <p:nvPr>
            <p:ph idx="1" type="subTitle"/>
          </p:nvPr>
        </p:nvSpPr>
        <p:spPr>
          <a:xfrm>
            <a:off x="1028700" y="4741334"/>
            <a:ext cx="4800600" cy="196426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600"/>
              <a:buNone/>
            </a:pPr>
            <a:r>
              <a:rPr lang="en-CA" sz="1600">
                <a:solidFill>
                  <a:schemeClr val="dk2"/>
                </a:solidFill>
              </a:rPr>
              <a:t>For further information regarding  programming, please contact us at</a:t>
            </a:r>
            <a:endParaRPr/>
          </a:p>
          <a:p>
            <a:pPr indent="0" lvl="0" marL="0" rtl="0" algn="ctr">
              <a:spcBef>
                <a:spcPts val="320"/>
              </a:spcBef>
              <a:spcAft>
                <a:spcPts val="0"/>
              </a:spcAft>
              <a:buSzPts val="1600"/>
              <a:buNone/>
            </a:pPr>
            <a:r>
              <a:rPr lang="en-CA" sz="1600">
                <a:solidFill>
                  <a:schemeClr val="dk2"/>
                </a:solidFill>
              </a:rPr>
              <a:t>(780) 842 - 6144</a:t>
            </a:r>
            <a:endParaRPr/>
          </a:p>
          <a:p>
            <a:pPr indent="0" lvl="0" marL="0" rtl="0" algn="ctr">
              <a:spcBef>
                <a:spcPts val="320"/>
              </a:spcBef>
              <a:spcAft>
                <a:spcPts val="0"/>
              </a:spcAft>
              <a:buSzPts val="1600"/>
              <a:buNone/>
            </a:pPr>
            <a:r>
              <a:t/>
            </a:r>
            <a:endParaRPr sz="1600">
              <a:solidFill>
                <a:schemeClr val="dk2"/>
              </a:solidFill>
            </a:endParaRPr>
          </a:p>
        </p:txBody>
      </p:sp>
      <p:pic>
        <p:nvPicPr>
          <p:cNvPr id="344" name="Google Shape;344;p18"/>
          <p:cNvPicPr preferRelativeResize="0"/>
          <p:nvPr/>
        </p:nvPicPr>
        <p:blipFill rotWithShape="1">
          <a:blip r:embed="rId3">
            <a:alphaModFix/>
          </a:blip>
          <a:srcRect b="0" l="0" r="0" t="0"/>
          <a:stretch/>
        </p:blipFill>
        <p:spPr>
          <a:xfrm>
            <a:off x="2247997" y="1763688"/>
            <a:ext cx="2362006" cy="1244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
          <p:cNvSpPr txBox="1"/>
          <p:nvPr>
            <p:ph idx="1" type="subTitle"/>
          </p:nvPr>
        </p:nvSpPr>
        <p:spPr>
          <a:xfrm>
            <a:off x="1052736" y="2195736"/>
            <a:ext cx="4800600" cy="412450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00"/>
              <a:buNone/>
            </a:pPr>
            <a:r>
              <a:rPr lang="en-CA" sz="1800">
                <a:solidFill>
                  <a:schemeClr val="dk2"/>
                </a:solidFill>
              </a:rPr>
              <a:t>Buffalo Trail Public Schools is committed to assisting our early learners in reaching emotional, social, intellectual and physical milestones and ensuring that they are ready for grade school.</a:t>
            </a:r>
            <a:endParaRPr/>
          </a:p>
          <a:p>
            <a:pPr indent="0" lvl="0" marL="0" rtl="0" algn="ctr">
              <a:spcBef>
                <a:spcPts val="360"/>
              </a:spcBef>
              <a:spcAft>
                <a:spcPts val="0"/>
              </a:spcAft>
              <a:buSzPts val="1800"/>
              <a:buNone/>
            </a:pPr>
            <a:r>
              <a:rPr lang="en-CA" sz="1800">
                <a:solidFill>
                  <a:schemeClr val="dk2"/>
                </a:solidFill>
              </a:rPr>
              <a:t>BTPS understands that young children entering school have unique and varied skill sets, based on a variety of factors. BTPS provides many supports and services that are designed to increase every child’s participation in learner outcomes and to meet every child’s diverse learning profile. </a:t>
            </a:r>
            <a:endParaRPr sz="1800">
              <a:solidFill>
                <a:schemeClr val="dk2"/>
              </a:solidFill>
            </a:endParaRPr>
          </a:p>
        </p:txBody>
      </p:sp>
      <p:pic>
        <p:nvPicPr>
          <p:cNvPr id="146" name="Google Shape;146;p2"/>
          <p:cNvPicPr preferRelativeResize="0"/>
          <p:nvPr/>
        </p:nvPicPr>
        <p:blipFill rotWithShape="1">
          <a:blip r:embed="rId3">
            <a:alphaModFix/>
          </a:blip>
          <a:srcRect b="0" l="0" r="0" t="0"/>
          <a:stretch/>
        </p:blipFill>
        <p:spPr>
          <a:xfrm>
            <a:off x="548681" y="7778048"/>
            <a:ext cx="1656184" cy="872511"/>
          </a:xfrm>
          <a:prstGeom prst="rect">
            <a:avLst/>
          </a:prstGeom>
          <a:noFill/>
          <a:ln>
            <a:noFill/>
          </a:ln>
        </p:spPr>
      </p:pic>
      <p:sp>
        <p:nvSpPr>
          <p:cNvPr id="147" name="Google Shape;147;p2"/>
          <p:cNvSpPr txBox="1"/>
          <p:nvPr/>
        </p:nvSpPr>
        <p:spPr>
          <a:xfrm>
            <a:off x="3140968" y="8449368"/>
            <a:ext cx="333617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CA" sz="800">
                <a:solidFill>
                  <a:schemeClr val="dk2"/>
                </a:solidFill>
                <a:latin typeface="Candara"/>
                <a:ea typeface="Candara"/>
                <a:cs typeface="Candara"/>
                <a:sym typeface="Candara"/>
              </a:rPr>
              <a:t>Buffalo Trail Public Schools is committed to maximizing student learning,</a:t>
            </a:r>
            <a:endParaRPr/>
          </a:p>
          <a:p>
            <a:pPr indent="0" lvl="0" marL="0" marR="0" rtl="0" algn="l">
              <a:spcBef>
                <a:spcPts val="0"/>
              </a:spcBef>
              <a:spcAft>
                <a:spcPts val="0"/>
              </a:spcAft>
              <a:buNone/>
            </a:pPr>
            <a:r>
              <a:rPr i="1" lang="en-CA" sz="800">
                <a:solidFill>
                  <a:schemeClr val="dk2"/>
                </a:solidFill>
                <a:latin typeface="Candara"/>
                <a:ea typeface="Candara"/>
                <a:cs typeface="Candara"/>
                <a:sym typeface="Candara"/>
              </a:rPr>
              <a:t> in a safe and caring environment, supported by a highly effective team.</a:t>
            </a:r>
            <a:endParaRPr i="1" sz="800">
              <a:solidFill>
                <a:schemeClr val="dk2"/>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
          <p:cNvSpPr txBox="1"/>
          <p:nvPr>
            <p:ph idx="1" type="body"/>
          </p:nvPr>
        </p:nvSpPr>
        <p:spPr>
          <a:xfrm>
            <a:off x="1484784" y="3272028"/>
            <a:ext cx="4032448" cy="3981496"/>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1400"/>
              <a:buChar char="*"/>
            </a:pPr>
            <a:r>
              <a:rPr lang="en-CA" sz="1400"/>
              <a:t>Welcome to Kindergarten   (p.4)</a:t>
            </a:r>
            <a:endParaRPr/>
          </a:p>
          <a:p>
            <a:pPr indent="-274320" lvl="0" marL="274320" rtl="0" algn="l">
              <a:spcBef>
                <a:spcPts val="280"/>
              </a:spcBef>
              <a:spcAft>
                <a:spcPts val="0"/>
              </a:spcAft>
              <a:buSzPts val="1400"/>
              <a:buChar char="*"/>
            </a:pPr>
            <a:r>
              <a:rPr lang="en-CA" sz="1400"/>
              <a:t>Is My Child Eligible? How Do I Register?   (p.5)</a:t>
            </a:r>
            <a:endParaRPr/>
          </a:p>
          <a:p>
            <a:pPr indent="-274320" lvl="0" marL="274320" rtl="0" algn="l">
              <a:spcBef>
                <a:spcPts val="280"/>
              </a:spcBef>
              <a:spcAft>
                <a:spcPts val="0"/>
              </a:spcAft>
              <a:buSzPts val="1400"/>
              <a:buChar char="*"/>
            </a:pPr>
            <a:r>
              <a:rPr lang="en-CA" sz="1400"/>
              <a:t>Transportation   (p.6)</a:t>
            </a:r>
            <a:endParaRPr/>
          </a:p>
          <a:p>
            <a:pPr indent="-274320" lvl="0" marL="274320" rtl="0" algn="l">
              <a:spcBef>
                <a:spcPts val="280"/>
              </a:spcBef>
              <a:spcAft>
                <a:spcPts val="0"/>
              </a:spcAft>
              <a:buSzPts val="1400"/>
              <a:buChar char="*"/>
            </a:pPr>
            <a:r>
              <a:rPr lang="en-CA" sz="1400"/>
              <a:t>Is My Child Ready?   (p.7)</a:t>
            </a:r>
            <a:endParaRPr/>
          </a:p>
          <a:p>
            <a:pPr indent="-274320" lvl="0" marL="274320" rtl="0" algn="l">
              <a:spcBef>
                <a:spcPts val="280"/>
              </a:spcBef>
              <a:spcAft>
                <a:spcPts val="0"/>
              </a:spcAft>
              <a:buSzPts val="1400"/>
              <a:buChar char="*"/>
            </a:pPr>
            <a:r>
              <a:rPr lang="en-CA" sz="1400"/>
              <a:t>I’m Worried My Child Isn’t Ready   (p.8)</a:t>
            </a:r>
            <a:endParaRPr/>
          </a:p>
          <a:p>
            <a:pPr indent="-274320" lvl="0" marL="274320" rtl="0" algn="l">
              <a:spcBef>
                <a:spcPts val="280"/>
              </a:spcBef>
              <a:spcAft>
                <a:spcPts val="0"/>
              </a:spcAft>
              <a:buSzPts val="1400"/>
              <a:buChar char="*"/>
            </a:pPr>
            <a:r>
              <a:rPr lang="en-CA" sz="1400"/>
              <a:t>Is My Child Eligible for Early Entrance?  (p.9)</a:t>
            </a:r>
            <a:endParaRPr/>
          </a:p>
          <a:p>
            <a:pPr indent="-274320" lvl="0" marL="274320" rtl="0" algn="l">
              <a:spcBef>
                <a:spcPts val="280"/>
              </a:spcBef>
              <a:spcAft>
                <a:spcPts val="0"/>
              </a:spcAft>
              <a:buSzPts val="1400"/>
              <a:buChar char="*"/>
            </a:pPr>
            <a:r>
              <a:rPr lang="en-CA" sz="1400"/>
              <a:t>Tips for Transition   (p.10)</a:t>
            </a:r>
            <a:endParaRPr/>
          </a:p>
          <a:p>
            <a:pPr indent="-274320" lvl="0" marL="274320" rtl="0" algn="l">
              <a:spcBef>
                <a:spcPts val="280"/>
              </a:spcBef>
              <a:spcAft>
                <a:spcPts val="0"/>
              </a:spcAft>
              <a:buSzPts val="1400"/>
              <a:buChar char="*"/>
            </a:pPr>
            <a:r>
              <a:rPr lang="en-CA" sz="1400"/>
              <a:t>What Will My Child Learn?   (p.11)</a:t>
            </a:r>
            <a:endParaRPr/>
          </a:p>
          <a:p>
            <a:pPr indent="-274320" lvl="0" marL="274320" rtl="0" algn="l">
              <a:spcBef>
                <a:spcPts val="280"/>
              </a:spcBef>
              <a:spcAft>
                <a:spcPts val="0"/>
              </a:spcAft>
              <a:buSzPts val="1400"/>
              <a:buChar char="*"/>
            </a:pPr>
            <a:r>
              <a:rPr lang="en-CA" sz="1400"/>
              <a:t>Sample Kindergarten Activities   (p.12)</a:t>
            </a:r>
            <a:endParaRPr/>
          </a:p>
          <a:p>
            <a:pPr indent="-274320" lvl="0" marL="274320" rtl="0" algn="l">
              <a:spcBef>
                <a:spcPts val="280"/>
              </a:spcBef>
              <a:spcAft>
                <a:spcPts val="0"/>
              </a:spcAft>
              <a:buSzPts val="1400"/>
              <a:buChar char="*"/>
            </a:pPr>
            <a:r>
              <a:rPr lang="en-CA" sz="1400"/>
              <a:t>What is Purposeful Play?   (p.13)</a:t>
            </a:r>
            <a:endParaRPr/>
          </a:p>
          <a:p>
            <a:pPr indent="-274320" lvl="0" marL="274320" rtl="0" algn="l">
              <a:spcBef>
                <a:spcPts val="280"/>
              </a:spcBef>
              <a:spcAft>
                <a:spcPts val="0"/>
              </a:spcAft>
              <a:buSzPts val="1400"/>
              <a:buChar char="*"/>
            </a:pPr>
            <a:r>
              <a:rPr lang="en-CA" sz="1400"/>
              <a:t>Kindergarten Programs in BTPS   (p.14)</a:t>
            </a:r>
            <a:endParaRPr/>
          </a:p>
          <a:p>
            <a:pPr indent="-274320" lvl="0" marL="274320" rtl="0" algn="l">
              <a:spcBef>
                <a:spcPts val="280"/>
              </a:spcBef>
              <a:spcAft>
                <a:spcPts val="0"/>
              </a:spcAft>
              <a:buSzPts val="1400"/>
              <a:buChar char="*"/>
            </a:pPr>
            <a:r>
              <a:rPr lang="en-CA" sz="1400"/>
              <a:t>FAQ’s   (p.15)</a:t>
            </a:r>
            <a:endParaRPr/>
          </a:p>
          <a:p>
            <a:pPr indent="-274320" lvl="0" marL="274320" rtl="0" algn="l">
              <a:spcBef>
                <a:spcPts val="280"/>
              </a:spcBef>
              <a:spcAft>
                <a:spcPts val="0"/>
              </a:spcAft>
              <a:buSzPts val="1400"/>
              <a:buChar char="*"/>
            </a:pPr>
            <a:r>
              <a:rPr lang="en-CA" sz="1400"/>
              <a:t>FREE - Eye See…Eye Learn Program   (p.16)   </a:t>
            </a:r>
            <a:endParaRPr/>
          </a:p>
          <a:p>
            <a:pPr indent="-274320" lvl="0" marL="274320" rtl="0" algn="l">
              <a:spcBef>
                <a:spcPts val="280"/>
              </a:spcBef>
              <a:spcAft>
                <a:spcPts val="0"/>
              </a:spcAft>
              <a:buSzPts val="1400"/>
              <a:buChar char="*"/>
            </a:pPr>
            <a:r>
              <a:rPr lang="en-CA" sz="1400"/>
              <a:t>Lunches   (p.17)</a:t>
            </a:r>
            <a:endParaRPr/>
          </a:p>
          <a:p>
            <a:pPr indent="0" lvl="0" marL="0" rtl="0" algn="l">
              <a:spcBef>
                <a:spcPts val="280"/>
              </a:spcBef>
              <a:spcAft>
                <a:spcPts val="0"/>
              </a:spcAft>
              <a:buSzPts val="1400"/>
              <a:buNone/>
            </a:pPr>
            <a:r>
              <a:t/>
            </a:r>
            <a:endParaRPr sz="1400"/>
          </a:p>
          <a:p>
            <a:pPr indent="-160020" lvl="0" marL="274320" rtl="0" algn="l">
              <a:spcBef>
                <a:spcPts val="360"/>
              </a:spcBef>
              <a:spcAft>
                <a:spcPts val="0"/>
              </a:spcAft>
              <a:buSzPts val="1800"/>
              <a:buNone/>
            </a:pPr>
            <a:r>
              <a:t/>
            </a:r>
            <a:endParaRPr sz="1800"/>
          </a:p>
          <a:p>
            <a:pPr indent="-121920" lvl="0" marL="274320" rtl="0" algn="l">
              <a:spcBef>
                <a:spcPts val="480"/>
              </a:spcBef>
              <a:spcAft>
                <a:spcPts val="0"/>
              </a:spcAft>
              <a:buSzPts val="2400"/>
              <a:buNone/>
            </a:pPr>
            <a:r>
              <a:t/>
            </a:r>
            <a:endParaRPr/>
          </a:p>
          <a:p>
            <a:pPr indent="-121920" lvl="0" marL="274320" rtl="0" algn="l">
              <a:spcBef>
                <a:spcPts val="480"/>
              </a:spcBef>
              <a:spcAft>
                <a:spcPts val="0"/>
              </a:spcAft>
              <a:buSzPts val="2400"/>
              <a:buNone/>
            </a:pPr>
            <a:r>
              <a:t/>
            </a:r>
            <a:endParaRPr/>
          </a:p>
        </p:txBody>
      </p:sp>
      <p:sp>
        <p:nvSpPr>
          <p:cNvPr id="153" name="Google Shape;153;p3"/>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Table of Contents:</a:t>
            </a:r>
            <a:endParaRPr/>
          </a:p>
        </p:txBody>
      </p:sp>
      <p:sp>
        <p:nvSpPr>
          <p:cNvPr id="154" name="Google Shape;154;p3"/>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pic>
        <p:nvPicPr>
          <p:cNvPr descr="C:\Users\tm0023\AppData\Local\Microsoft\Windows\Temporary Internet Files\Content.IE5\KPE7703M\MP900399955[1].jpg" id="155" name="Google Shape;155;p3"/>
          <p:cNvPicPr preferRelativeResize="0"/>
          <p:nvPr/>
        </p:nvPicPr>
        <p:blipFill rotWithShape="1">
          <a:blip r:embed="rId3">
            <a:alphaModFix/>
          </a:blip>
          <a:srcRect b="0" l="0" r="0" t="0"/>
          <a:stretch/>
        </p:blipFill>
        <p:spPr>
          <a:xfrm>
            <a:off x="2060848" y="1756032"/>
            <a:ext cx="2454776" cy="1515996"/>
          </a:xfrm>
          <a:prstGeom prst="rect">
            <a:avLst/>
          </a:prstGeom>
          <a:noFill/>
          <a:ln>
            <a:noFill/>
          </a:ln>
        </p:spPr>
      </p:pic>
      <p:pic>
        <p:nvPicPr>
          <p:cNvPr id="156" name="Google Shape;156;p3"/>
          <p:cNvPicPr preferRelativeResize="0"/>
          <p:nvPr/>
        </p:nvPicPr>
        <p:blipFill rotWithShape="1">
          <a:blip r:embed="rId4">
            <a:alphaModFix/>
          </a:blip>
          <a:srcRect b="0" l="0" r="0" t="0"/>
          <a:stretch/>
        </p:blipFill>
        <p:spPr>
          <a:xfrm>
            <a:off x="692696" y="7632998"/>
            <a:ext cx="1591056" cy="838200"/>
          </a:xfrm>
          <a:prstGeom prst="rect">
            <a:avLst/>
          </a:prstGeom>
          <a:noFill/>
          <a:ln>
            <a:noFill/>
          </a:ln>
        </p:spPr>
      </p:pic>
      <p:pic>
        <p:nvPicPr>
          <p:cNvPr descr="C:\Users\tm0023\AppData\Local\Microsoft\Windows\Temporary Internet Files\Content.IE5\F5THDIPX\MP900448524[1].jpg" id="157" name="Google Shape;157;p3"/>
          <p:cNvPicPr preferRelativeResize="0"/>
          <p:nvPr/>
        </p:nvPicPr>
        <p:blipFill rotWithShape="1">
          <a:blip r:embed="rId5">
            <a:alphaModFix/>
          </a:blip>
          <a:srcRect b="0" l="0" r="0" t="0"/>
          <a:stretch/>
        </p:blipFill>
        <p:spPr>
          <a:xfrm>
            <a:off x="3573016" y="7020271"/>
            <a:ext cx="2931593" cy="19543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txBox="1"/>
          <p:nvPr>
            <p:ph idx="1" type="body"/>
          </p:nvPr>
        </p:nvSpPr>
        <p:spPr>
          <a:xfrm>
            <a:off x="612059" y="6084168"/>
            <a:ext cx="5556250" cy="3888431"/>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00"/>
              <a:buNone/>
            </a:pPr>
            <a:r>
              <a:rPr lang="en-CA" sz="1800">
                <a:solidFill>
                  <a:schemeClr val="dk1"/>
                </a:solidFill>
              </a:rPr>
              <a:t>In a kindergarten setting, children’s natural curiosity and eagerness to learn are structured through organized activities and purposeful play. </a:t>
            </a:r>
            <a:endParaRPr/>
          </a:p>
          <a:p>
            <a:pPr indent="0" lvl="0" marL="0" rtl="0" algn="ctr">
              <a:spcBef>
                <a:spcPts val="360"/>
              </a:spcBef>
              <a:spcAft>
                <a:spcPts val="0"/>
              </a:spcAft>
              <a:buSzPts val="1800"/>
              <a:buNone/>
            </a:pPr>
            <a:r>
              <a:rPr lang="en-CA" sz="1800">
                <a:solidFill>
                  <a:schemeClr val="dk1"/>
                </a:solidFill>
              </a:rPr>
              <a:t>Your child will interact, imagine, experiment and explore to add to their knowledge, learn new skills and practise what they’ve learned.” </a:t>
            </a:r>
            <a:r>
              <a:rPr i="1" lang="en-CA" sz="800">
                <a:solidFill>
                  <a:schemeClr val="dk1"/>
                </a:solidFill>
              </a:rPr>
              <a:t>Alberta Education, Kindergarten at a Glance</a:t>
            </a:r>
            <a:endParaRPr/>
          </a:p>
        </p:txBody>
      </p:sp>
      <p:sp>
        <p:nvSpPr>
          <p:cNvPr id="163" name="Google Shape;163;p4"/>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sp>
        <p:nvSpPr>
          <p:cNvPr id="164" name="Google Shape;164;p4"/>
          <p:cNvSpPr txBox="1"/>
          <p:nvPr>
            <p:ph type="title"/>
          </p:nvPr>
        </p:nvSpPr>
        <p:spPr>
          <a:xfrm>
            <a:off x="270892" y="2699792"/>
            <a:ext cx="6172200" cy="80620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FFFF"/>
              </a:buClr>
              <a:buSzPct val="100000"/>
              <a:buFont typeface="Candara"/>
              <a:buNone/>
            </a:pPr>
            <a:br>
              <a:rPr lang="en-CA"/>
            </a:br>
            <a:br>
              <a:rPr lang="en-CA"/>
            </a:br>
            <a:r>
              <a:rPr lang="en-CA" sz="2000">
                <a:solidFill>
                  <a:schemeClr val="dk1"/>
                </a:solidFill>
              </a:rPr>
              <a:t>“Kindergarten is a wonderful way for your child to discover what school is like and to have fun while learning new things. </a:t>
            </a:r>
            <a:br>
              <a:rPr lang="en-CA"/>
            </a:br>
            <a:endParaRPr/>
          </a:p>
        </p:txBody>
      </p:sp>
      <p:pic>
        <p:nvPicPr>
          <p:cNvPr id="165" name="Google Shape;165;p4"/>
          <p:cNvPicPr preferRelativeResize="0"/>
          <p:nvPr/>
        </p:nvPicPr>
        <p:blipFill rotWithShape="1">
          <a:blip r:embed="rId3">
            <a:alphaModFix/>
          </a:blip>
          <a:srcRect b="0" l="0" r="0" t="0"/>
          <a:stretch/>
        </p:blipFill>
        <p:spPr>
          <a:xfrm>
            <a:off x="476672" y="3851920"/>
            <a:ext cx="5760640" cy="2160240"/>
          </a:xfrm>
          <a:prstGeom prst="rect">
            <a:avLst/>
          </a:prstGeom>
          <a:noFill/>
          <a:ln>
            <a:noFill/>
          </a:ln>
        </p:spPr>
      </p:pic>
      <p:sp>
        <p:nvSpPr>
          <p:cNvPr id="166" name="Google Shape;166;p4"/>
          <p:cNvSpPr txBox="1"/>
          <p:nvPr/>
        </p:nvSpPr>
        <p:spPr>
          <a:xfrm>
            <a:off x="728700" y="827584"/>
            <a:ext cx="5256584"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4800">
                <a:solidFill>
                  <a:schemeClr val="lt1"/>
                </a:solidFill>
                <a:latin typeface="Candara"/>
                <a:ea typeface="Candara"/>
                <a:cs typeface="Candara"/>
                <a:sym typeface="Candara"/>
              </a:rPr>
              <a:t>Welcome to Kindergarten!</a:t>
            </a:r>
            <a:endParaRPr/>
          </a:p>
        </p:txBody>
      </p:sp>
      <p:pic>
        <p:nvPicPr>
          <p:cNvPr id="167" name="Google Shape;167;p4"/>
          <p:cNvPicPr preferRelativeResize="0"/>
          <p:nvPr/>
        </p:nvPicPr>
        <p:blipFill rotWithShape="1">
          <a:blip r:embed="rId4">
            <a:alphaModFix/>
          </a:blip>
          <a:srcRect b="0" l="0" r="0" t="0"/>
          <a:stretch/>
        </p:blipFill>
        <p:spPr>
          <a:xfrm>
            <a:off x="734309" y="7956374"/>
            <a:ext cx="1591055" cy="838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
          <p:cNvSpPr txBox="1"/>
          <p:nvPr>
            <p:ph idx="1" type="body"/>
          </p:nvPr>
        </p:nvSpPr>
        <p:spPr>
          <a:xfrm>
            <a:off x="3325115" y="1813039"/>
            <a:ext cx="3120327" cy="475252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spcBef>
                <a:spcPts val="0"/>
              </a:spcBef>
              <a:spcAft>
                <a:spcPts val="0"/>
              </a:spcAft>
              <a:buSzPct val="100000"/>
              <a:buNone/>
            </a:pPr>
            <a:r>
              <a:rPr lang="en-CA" sz="3600"/>
              <a:t>How Do I Register?</a:t>
            </a:r>
            <a:endParaRPr/>
          </a:p>
          <a:p>
            <a:pPr indent="0" lvl="0" marL="0" rtl="0" algn="l">
              <a:spcBef>
                <a:spcPts val="600"/>
              </a:spcBef>
              <a:spcAft>
                <a:spcPts val="0"/>
              </a:spcAft>
              <a:buSzPct val="100000"/>
              <a:buNone/>
            </a:pPr>
            <a:r>
              <a:rPr lang="en-CA" sz="1300">
                <a:solidFill>
                  <a:schemeClr val="dk1"/>
                </a:solidFill>
              </a:rPr>
              <a:t>You may register your child for Kindergarten starting in January 2021. Due to the restrictions around the Covid – 19 outbreak, please contact your local school to register and make arrangements to provide the following necessary documents:</a:t>
            </a:r>
            <a:endParaRPr/>
          </a:p>
          <a:p>
            <a:pPr indent="-285781" lvl="0" marL="285750" rtl="0" algn="l">
              <a:spcBef>
                <a:spcPts val="600"/>
              </a:spcBef>
              <a:spcAft>
                <a:spcPts val="0"/>
              </a:spcAft>
              <a:buSzPct val="100000"/>
              <a:buFont typeface="Arial"/>
              <a:buChar char="•"/>
            </a:pPr>
            <a:r>
              <a:rPr lang="en-CA" sz="1300">
                <a:solidFill>
                  <a:schemeClr val="dk1"/>
                </a:solidFill>
              </a:rPr>
              <a:t>Birth certificate or Canadian Citizenship</a:t>
            </a:r>
            <a:endParaRPr/>
          </a:p>
          <a:p>
            <a:pPr indent="-285781" lvl="0" marL="285750" rtl="0" algn="l">
              <a:spcBef>
                <a:spcPts val="600"/>
              </a:spcBef>
              <a:spcAft>
                <a:spcPts val="0"/>
              </a:spcAft>
              <a:buSzPct val="100000"/>
              <a:buFont typeface="Arial"/>
              <a:buChar char="•"/>
            </a:pPr>
            <a:r>
              <a:rPr lang="en-CA" sz="1300">
                <a:solidFill>
                  <a:schemeClr val="dk1"/>
                </a:solidFill>
              </a:rPr>
              <a:t>Resident address and/or rural land location</a:t>
            </a:r>
            <a:endParaRPr/>
          </a:p>
          <a:p>
            <a:pPr indent="-209423" lvl="0" marL="285750" rtl="0" algn="l">
              <a:spcBef>
                <a:spcPts val="600"/>
              </a:spcBef>
              <a:spcAft>
                <a:spcPts val="0"/>
              </a:spcAft>
              <a:buSzPct val="100000"/>
              <a:buFont typeface="Arial"/>
              <a:buNone/>
            </a:pPr>
            <a:r>
              <a:t/>
            </a:r>
            <a:endParaRPr sz="1300">
              <a:solidFill>
                <a:schemeClr val="dk1"/>
              </a:solidFill>
            </a:endParaRPr>
          </a:p>
          <a:p>
            <a:pPr indent="0" lvl="0" marL="0" rtl="0" algn="ctr">
              <a:spcBef>
                <a:spcPts val="600"/>
              </a:spcBef>
              <a:spcAft>
                <a:spcPts val="0"/>
              </a:spcAft>
              <a:buSzPct val="100000"/>
              <a:buNone/>
            </a:pPr>
            <a:r>
              <a:rPr lang="en-CA" sz="1300">
                <a:solidFill>
                  <a:schemeClr val="dk1"/>
                </a:solidFill>
              </a:rPr>
              <a:t> </a:t>
            </a:r>
            <a:r>
              <a:rPr i="1" lang="en-CA" sz="1300">
                <a:solidFill>
                  <a:schemeClr val="dk1"/>
                </a:solidFill>
              </a:rPr>
              <a:t>Please note that we would love to meet you and your child in person, but due to current restrictions, our usual practices of hosting information sessions and gatherings can’t take place at this time.</a:t>
            </a:r>
            <a:endParaRPr/>
          </a:p>
          <a:p>
            <a:pPr indent="-180022" lvl="0" marL="285750" rtl="0" algn="l">
              <a:spcBef>
                <a:spcPts val="600"/>
              </a:spcBef>
              <a:spcAft>
                <a:spcPts val="0"/>
              </a:spcAft>
              <a:buSzPct val="100000"/>
              <a:buFont typeface="Arial"/>
              <a:buNone/>
            </a:pPr>
            <a:r>
              <a:t/>
            </a:r>
            <a:endParaRPr>
              <a:solidFill>
                <a:srgbClr val="C00000"/>
              </a:solidFill>
            </a:endParaRPr>
          </a:p>
          <a:p>
            <a:pPr indent="0" lvl="0" marL="0" rtl="0" algn="ctr">
              <a:spcBef>
                <a:spcPts val="600"/>
              </a:spcBef>
              <a:spcAft>
                <a:spcPts val="0"/>
              </a:spcAft>
              <a:buSzPct val="100000"/>
              <a:buNone/>
            </a:pPr>
            <a:r>
              <a:rPr lang="en-CA">
                <a:solidFill>
                  <a:srgbClr val="C00000"/>
                </a:solidFill>
              </a:rPr>
              <a:t>Registration: </a:t>
            </a:r>
            <a:r>
              <a:rPr lang="en-CA" u="sng">
                <a:solidFill>
                  <a:srgbClr val="C00000"/>
                </a:solidFill>
                <a:hlinkClick r:id="rId3">
                  <a:extLst>
                    <a:ext uri="{A12FA001-AC4F-418D-AE19-62706E023703}">
                      <ahyp:hlinkClr val="tx"/>
                    </a:ext>
                  </a:extLst>
                </a:hlinkClick>
              </a:rPr>
              <a:t>http://www.btps.ca/</a:t>
            </a:r>
            <a:endParaRPr/>
          </a:p>
          <a:p>
            <a:pPr indent="0" lvl="0" marL="0" rtl="0" algn="ctr">
              <a:spcBef>
                <a:spcPts val="600"/>
              </a:spcBef>
              <a:spcAft>
                <a:spcPts val="0"/>
              </a:spcAft>
              <a:buSzPct val="100000"/>
              <a:buNone/>
            </a:pPr>
            <a:r>
              <a:rPr lang="en-CA" u="sng">
                <a:solidFill>
                  <a:srgbClr val="C00000"/>
                </a:solidFill>
                <a:hlinkClick r:id="rId4">
                  <a:extLst>
                    <a:ext uri="{A12FA001-AC4F-418D-AE19-62706E023703}">
                      <ahyp:hlinkClr val="tx"/>
                    </a:ext>
                  </a:extLst>
                </a:hlinkClick>
              </a:rPr>
              <a:t>Registration.php</a:t>
            </a:r>
            <a:endParaRPr>
              <a:solidFill>
                <a:srgbClr val="C00000"/>
              </a:solidFill>
            </a:endParaRPr>
          </a:p>
          <a:p>
            <a:pPr indent="0" lvl="0" marL="0" rtl="0" algn="ctr">
              <a:spcBef>
                <a:spcPts val="600"/>
              </a:spcBef>
              <a:spcAft>
                <a:spcPts val="0"/>
              </a:spcAft>
              <a:buSzPct val="100000"/>
              <a:buNone/>
            </a:pPr>
            <a:r>
              <a:t/>
            </a:r>
            <a:endParaRPr>
              <a:solidFill>
                <a:srgbClr val="C00000"/>
              </a:solidFill>
            </a:endParaRPr>
          </a:p>
          <a:p>
            <a:pPr indent="-180022" lvl="0" marL="285750" rtl="0" algn="l">
              <a:spcBef>
                <a:spcPts val="600"/>
              </a:spcBef>
              <a:spcAft>
                <a:spcPts val="0"/>
              </a:spcAft>
              <a:buSzPct val="100000"/>
              <a:buFont typeface="Arial"/>
              <a:buNone/>
            </a:pPr>
            <a:r>
              <a:t/>
            </a:r>
            <a:endParaRPr>
              <a:solidFill>
                <a:schemeClr val="dk1"/>
              </a:solidFill>
            </a:endParaRPr>
          </a:p>
          <a:p>
            <a:pPr indent="-180022" lvl="0" marL="285750" rtl="0" algn="ctr">
              <a:spcBef>
                <a:spcPts val="600"/>
              </a:spcBef>
              <a:spcAft>
                <a:spcPts val="0"/>
              </a:spcAft>
              <a:buSzPct val="100000"/>
              <a:buFont typeface="Arial"/>
              <a:buNone/>
            </a:pPr>
            <a:r>
              <a:t/>
            </a:r>
            <a:endParaRPr>
              <a:solidFill>
                <a:schemeClr val="dk1"/>
              </a:solidFill>
            </a:endParaRPr>
          </a:p>
        </p:txBody>
      </p:sp>
      <p:sp>
        <p:nvSpPr>
          <p:cNvPr id="173" name="Google Shape;173;p5"/>
          <p:cNvSpPr txBox="1"/>
          <p:nvPr>
            <p:ph type="title"/>
          </p:nvPr>
        </p:nvSpPr>
        <p:spPr>
          <a:xfrm>
            <a:off x="388640" y="971600"/>
            <a:ext cx="2880320" cy="295232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2"/>
              </a:buClr>
              <a:buSzPts val="3300"/>
              <a:buFont typeface="Candara"/>
              <a:buNone/>
            </a:pPr>
            <a:r>
              <a:rPr lang="en-CA" sz="3300"/>
              <a:t>Is My Child Eligible?</a:t>
            </a:r>
            <a:br>
              <a:rPr lang="en-CA" sz="1600"/>
            </a:br>
            <a:r>
              <a:rPr lang="en-CA" sz="1800">
                <a:solidFill>
                  <a:schemeClr val="dk1"/>
                </a:solidFill>
              </a:rPr>
              <a:t>To be eligible to attend in the 2021/22 school year, children must be five years old on or before December 31, 2021.</a:t>
            </a:r>
            <a:endParaRPr sz="1800">
              <a:solidFill>
                <a:schemeClr val="dk1"/>
              </a:solidFill>
            </a:endParaRPr>
          </a:p>
        </p:txBody>
      </p:sp>
      <p:sp>
        <p:nvSpPr>
          <p:cNvPr id="174" name="Google Shape;174;p5"/>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pic>
        <p:nvPicPr>
          <p:cNvPr descr="C:\Users\tm0023\AppData\Local\Microsoft\Windows\Temporary Internet Files\Content.IE5\LYTJA8S9\MP900439320[1].jpg" id="175" name="Google Shape;175;p5"/>
          <p:cNvPicPr preferRelativeResize="0"/>
          <p:nvPr/>
        </p:nvPicPr>
        <p:blipFill rotWithShape="1">
          <a:blip r:embed="rId5">
            <a:alphaModFix/>
          </a:blip>
          <a:srcRect b="0" l="0" r="0" t="0"/>
          <a:stretch/>
        </p:blipFill>
        <p:spPr>
          <a:xfrm>
            <a:off x="204617" y="3995936"/>
            <a:ext cx="3200400" cy="2304256"/>
          </a:xfrm>
          <a:prstGeom prst="rect">
            <a:avLst/>
          </a:prstGeom>
          <a:noFill/>
          <a:ln>
            <a:noFill/>
          </a:ln>
        </p:spPr>
      </p:pic>
      <p:sp>
        <p:nvSpPr>
          <p:cNvPr id="176" name="Google Shape;176;p5"/>
          <p:cNvSpPr/>
          <p:nvPr/>
        </p:nvSpPr>
        <p:spPr>
          <a:xfrm>
            <a:off x="3573016" y="6876256"/>
            <a:ext cx="2808312" cy="1584176"/>
          </a:xfrm>
          <a:prstGeom prst="notchedRightArrow">
            <a:avLst>
              <a:gd fmla="val 50000" name="adj1"/>
              <a:gd fmla="val 50000" name="adj2"/>
            </a:avLst>
          </a:prstGeom>
          <a:solidFill>
            <a:srgbClr val="92D050"/>
          </a:solidFill>
          <a:ln cap="flat" cmpd="sng" w="15875">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CA" sz="1800">
                <a:solidFill>
                  <a:schemeClr val="lt1"/>
                </a:solidFill>
                <a:latin typeface="Candara"/>
                <a:ea typeface="Candara"/>
                <a:cs typeface="Candara"/>
                <a:sym typeface="Candara"/>
              </a:rPr>
              <a:t>Don’t forget about transportation..</a:t>
            </a:r>
            <a:endParaRPr/>
          </a:p>
        </p:txBody>
      </p:sp>
      <p:pic>
        <p:nvPicPr>
          <p:cNvPr descr="C:\Users\tm0023\AppData\Local\Microsoft\Windows\Temporary Internet Files\Content.IE5\6H82NIV3\MC900134537[1].wmf" id="177" name="Google Shape;177;p5"/>
          <p:cNvPicPr preferRelativeResize="0"/>
          <p:nvPr/>
        </p:nvPicPr>
        <p:blipFill rotWithShape="1">
          <a:blip r:embed="rId6">
            <a:alphaModFix/>
          </a:blip>
          <a:srcRect b="0" l="0" r="0" t="0"/>
          <a:stretch/>
        </p:blipFill>
        <p:spPr>
          <a:xfrm>
            <a:off x="2060848" y="6771849"/>
            <a:ext cx="1255674" cy="1320324"/>
          </a:xfrm>
          <a:prstGeom prst="rect">
            <a:avLst/>
          </a:prstGeom>
          <a:noFill/>
          <a:ln>
            <a:noFill/>
          </a:ln>
        </p:spPr>
      </p:pic>
      <p:sp>
        <p:nvSpPr>
          <p:cNvPr id="178" name="Google Shape;178;p5"/>
          <p:cNvSpPr/>
          <p:nvPr/>
        </p:nvSpPr>
        <p:spPr>
          <a:xfrm>
            <a:off x="3429000" y="5470227"/>
            <a:ext cx="3111905" cy="1080120"/>
          </a:xfrm>
          <a:prstGeom prst="roundRect">
            <a:avLst>
              <a:gd fmla="val 16667" name="adj"/>
            </a:avLst>
          </a:prstGeom>
          <a:noFill/>
          <a:ln cap="flat" cmpd="sng" w="57150">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pic>
        <p:nvPicPr>
          <p:cNvPr id="179" name="Google Shape;179;p5"/>
          <p:cNvPicPr preferRelativeResize="0"/>
          <p:nvPr/>
        </p:nvPicPr>
        <p:blipFill rotWithShape="1">
          <a:blip r:embed="rId7">
            <a:alphaModFix/>
          </a:blip>
          <a:srcRect b="0" l="0" r="0" t="0"/>
          <a:stretch/>
        </p:blipFill>
        <p:spPr>
          <a:xfrm>
            <a:off x="548680" y="7914945"/>
            <a:ext cx="1591056" cy="83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6"/>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Transportation</a:t>
            </a:r>
            <a:endParaRPr/>
          </a:p>
        </p:txBody>
      </p:sp>
      <p:sp>
        <p:nvSpPr>
          <p:cNvPr id="185" name="Google Shape;185;p6"/>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sp>
        <p:nvSpPr>
          <p:cNvPr id="186" name="Google Shape;186;p6"/>
          <p:cNvSpPr txBox="1"/>
          <p:nvPr>
            <p:ph idx="2" type="body"/>
          </p:nvPr>
        </p:nvSpPr>
        <p:spPr>
          <a:xfrm>
            <a:off x="515505" y="2652430"/>
            <a:ext cx="5729820" cy="3215714"/>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spcBef>
                <a:spcPts val="0"/>
              </a:spcBef>
              <a:spcAft>
                <a:spcPts val="0"/>
              </a:spcAft>
              <a:buSzPct val="100000"/>
              <a:buNone/>
            </a:pPr>
            <a:r>
              <a:rPr lang="en-CA" sz="1800">
                <a:solidFill>
                  <a:schemeClr val="dk1"/>
                </a:solidFill>
              </a:rPr>
              <a:t>You can register for Transportation services in 3 ways:</a:t>
            </a:r>
            <a:endParaRPr/>
          </a:p>
          <a:p>
            <a:pPr indent="0" lvl="0" marL="0" rtl="0" algn="ctr">
              <a:spcBef>
                <a:spcPts val="306"/>
              </a:spcBef>
              <a:spcAft>
                <a:spcPts val="0"/>
              </a:spcAft>
              <a:buSzPct val="100000"/>
              <a:buNone/>
            </a:pPr>
            <a:r>
              <a:rPr lang="en-CA" sz="1800">
                <a:solidFill>
                  <a:schemeClr val="dk1"/>
                </a:solidFill>
              </a:rPr>
              <a:t>*Call the BTPS Transportation Office at 780-806-2052 </a:t>
            </a:r>
            <a:endParaRPr/>
          </a:p>
          <a:p>
            <a:pPr indent="0" lvl="0" marL="0" rtl="0" algn="ctr">
              <a:spcBef>
                <a:spcPts val="306"/>
              </a:spcBef>
              <a:spcAft>
                <a:spcPts val="0"/>
              </a:spcAft>
              <a:buSzPct val="100000"/>
              <a:buNone/>
            </a:pPr>
            <a:r>
              <a:rPr lang="en-CA" sz="1800">
                <a:solidFill>
                  <a:schemeClr val="dk1"/>
                </a:solidFill>
              </a:rPr>
              <a:t>*email </a:t>
            </a:r>
            <a:r>
              <a:rPr lang="en-CA" sz="1800" u="sng">
                <a:solidFill>
                  <a:schemeClr val="dk1"/>
                </a:solidFill>
                <a:hlinkClick r:id="rId3">
                  <a:extLst>
                    <a:ext uri="{A12FA001-AC4F-418D-AE19-62706E023703}">
                      <ahyp:hlinkClr val="tx"/>
                    </a:ext>
                  </a:extLst>
                </a:hlinkClick>
              </a:rPr>
              <a:t>transportation@btps.ca</a:t>
            </a:r>
            <a:r>
              <a:rPr lang="en-CA" sz="1800">
                <a:solidFill>
                  <a:schemeClr val="dk1"/>
                </a:solidFill>
              </a:rPr>
              <a:t>  </a:t>
            </a:r>
            <a:endParaRPr/>
          </a:p>
          <a:p>
            <a:pPr indent="0" lvl="0" marL="0" rtl="0" algn="ctr">
              <a:spcBef>
                <a:spcPts val="306"/>
              </a:spcBef>
              <a:spcAft>
                <a:spcPts val="0"/>
              </a:spcAft>
              <a:buSzPct val="100000"/>
              <a:buNone/>
            </a:pPr>
            <a:r>
              <a:rPr lang="en-CA" sz="1800">
                <a:solidFill>
                  <a:schemeClr val="dk1"/>
                </a:solidFill>
              </a:rPr>
              <a:t>*visit the BTPS website  </a:t>
            </a:r>
            <a:r>
              <a:rPr lang="en-CA" sz="1800" u="sng">
                <a:solidFill>
                  <a:schemeClr val="hlink"/>
                </a:solidFill>
                <a:hlinkClick r:id="rId4"/>
              </a:rPr>
              <a:t>https://sites.google.com/a/btps.ca/btps-transportation-registrations/</a:t>
            </a:r>
            <a:r>
              <a:rPr lang="en-CA" sz="1800">
                <a:solidFill>
                  <a:schemeClr val="dk1"/>
                </a:solidFill>
              </a:rPr>
              <a:t>  </a:t>
            </a:r>
            <a:endParaRPr/>
          </a:p>
          <a:p>
            <a:pPr indent="0" lvl="0" marL="0" rtl="0" algn="ctr">
              <a:spcBef>
                <a:spcPts val="306"/>
              </a:spcBef>
              <a:spcAft>
                <a:spcPts val="0"/>
              </a:spcAft>
              <a:buSzPct val="100000"/>
              <a:buNone/>
            </a:pPr>
            <a:r>
              <a:t/>
            </a:r>
            <a:endParaRPr sz="1800">
              <a:solidFill>
                <a:schemeClr val="dk1"/>
              </a:solidFill>
            </a:endParaRPr>
          </a:p>
          <a:p>
            <a:pPr indent="0" lvl="0" marL="0" rtl="0" algn="ctr">
              <a:spcBef>
                <a:spcPts val="306"/>
              </a:spcBef>
              <a:spcAft>
                <a:spcPts val="0"/>
              </a:spcAft>
              <a:buSzPct val="100000"/>
              <a:buNone/>
            </a:pPr>
            <a:r>
              <a:rPr lang="en-CA" sz="1800">
                <a:solidFill>
                  <a:schemeClr val="dk1"/>
                </a:solidFill>
              </a:rPr>
              <a:t>Advanced notice of transportation needs are appreciated as it assists in efficient planning of bus routes for the upcoming school year. </a:t>
            </a:r>
            <a:endParaRPr/>
          </a:p>
          <a:p>
            <a:pPr indent="0" lvl="0" marL="0" rtl="0" algn="ctr">
              <a:spcBef>
                <a:spcPts val="306"/>
              </a:spcBef>
              <a:spcAft>
                <a:spcPts val="0"/>
              </a:spcAft>
              <a:buSzPct val="100000"/>
              <a:buNone/>
            </a:pPr>
            <a:r>
              <a:t/>
            </a:r>
            <a:endParaRPr sz="1800">
              <a:solidFill>
                <a:schemeClr val="dk1"/>
              </a:solidFill>
            </a:endParaRPr>
          </a:p>
          <a:p>
            <a:pPr indent="0" lvl="0" marL="0" rtl="0" algn="ctr">
              <a:spcBef>
                <a:spcPts val="306"/>
              </a:spcBef>
              <a:spcAft>
                <a:spcPts val="0"/>
              </a:spcAft>
              <a:buSzPct val="100000"/>
              <a:buNone/>
            </a:pPr>
            <a:r>
              <a:rPr lang="en-CA" sz="1800">
                <a:solidFill>
                  <a:schemeClr val="dk1"/>
                </a:solidFill>
              </a:rPr>
              <a:t>For more information regarding transportation regulations and fees, and to find out about bus cancellations and inclement weather policies, please visit </a:t>
            </a:r>
            <a:r>
              <a:rPr lang="en-CA" sz="1800" u="sng">
                <a:solidFill>
                  <a:schemeClr val="dk1"/>
                </a:solidFill>
                <a:hlinkClick r:id="rId5">
                  <a:extLst>
                    <a:ext uri="{A12FA001-AC4F-418D-AE19-62706E023703}">
                      <ahyp:hlinkClr val="tx"/>
                    </a:ext>
                  </a:extLst>
                </a:hlinkClick>
              </a:rPr>
              <a:t>http://www.btps.ca/Section%207.php</a:t>
            </a:r>
            <a:r>
              <a:rPr lang="en-CA" sz="1800">
                <a:solidFill>
                  <a:schemeClr val="dk1"/>
                </a:solidFill>
              </a:rPr>
              <a:t> . </a:t>
            </a:r>
            <a:endParaRPr/>
          </a:p>
          <a:p>
            <a:pPr indent="0" lvl="0" marL="0" rtl="0" algn="ctr">
              <a:spcBef>
                <a:spcPts val="306"/>
              </a:spcBef>
              <a:spcAft>
                <a:spcPts val="0"/>
              </a:spcAft>
              <a:buSzPct val="100000"/>
              <a:buNone/>
            </a:pPr>
            <a:r>
              <a:t/>
            </a:r>
            <a:endParaRPr sz="1800">
              <a:solidFill>
                <a:srgbClr val="C00000"/>
              </a:solidFill>
            </a:endParaRPr>
          </a:p>
        </p:txBody>
      </p:sp>
      <p:pic>
        <p:nvPicPr>
          <p:cNvPr descr="C:\Users\tm0023\AppData\Local\Microsoft\Windows\Temporary Internet Files\Content.IE5\K6UV6Z4D\MP900442244[1].jpg" id="187" name="Google Shape;187;p6"/>
          <p:cNvPicPr preferRelativeResize="0"/>
          <p:nvPr/>
        </p:nvPicPr>
        <p:blipFill rotWithShape="1">
          <a:blip r:embed="rId6">
            <a:alphaModFix/>
          </a:blip>
          <a:srcRect b="0" l="0" r="0" t="0"/>
          <a:stretch/>
        </p:blipFill>
        <p:spPr>
          <a:xfrm>
            <a:off x="2348880" y="5957285"/>
            <a:ext cx="3528392" cy="2484890"/>
          </a:xfrm>
          <a:prstGeom prst="rect">
            <a:avLst/>
          </a:prstGeom>
          <a:noFill/>
          <a:ln>
            <a:noFill/>
          </a:ln>
        </p:spPr>
      </p:pic>
      <p:pic>
        <p:nvPicPr>
          <p:cNvPr id="188" name="Google Shape;188;p6"/>
          <p:cNvPicPr preferRelativeResize="0"/>
          <p:nvPr/>
        </p:nvPicPr>
        <p:blipFill rotWithShape="1">
          <a:blip r:embed="rId7">
            <a:alphaModFix/>
          </a:blip>
          <a:srcRect b="0" l="0" r="0" t="0"/>
          <a:stretch/>
        </p:blipFill>
        <p:spPr>
          <a:xfrm>
            <a:off x="515505" y="7410457"/>
            <a:ext cx="1752203" cy="9230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7"/>
          <p:cNvGrpSpPr/>
          <p:nvPr/>
        </p:nvGrpSpPr>
        <p:grpSpPr>
          <a:xfrm>
            <a:off x="774239" y="2885001"/>
            <a:ext cx="5357134" cy="5616622"/>
            <a:chOff x="441583" y="0"/>
            <a:chExt cx="5357134" cy="5616622"/>
          </a:xfrm>
        </p:grpSpPr>
        <p:sp>
          <p:nvSpPr>
            <p:cNvPr id="194" name="Google Shape;194;p7"/>
            <p:cNvSpPr/>
            <p:nvPr/>
          </p:nvSpPr>
          <p:spPr>
            <a:xfrm>
              <a:off x="2086996" y="1944215"/>
              <a:ext cx="2017456" cy="1704201"/>
            </a:xfrm>
            <a:prstGeom prst="hexagon">
              <a:avLst>
                <a:gd fmla="val 28570" name="adj"/>
                <a:gd fmla="val 115470" name="vf"/>
              </a:avLst>
            </a:prstGeom>
            <a:solidFill>
              <a:srgbClr val="30B6F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txBox="1"/>
            <p:nvPr/>
          </p:nvSpPr>
          <p:spPr>
            <a:xfrm>
              <a:off x="2417414" y="2223328"/>
              <a:ext cx="1356620" cy="1145975"/>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Candara"/>
                <a:buNone/>
              </a:pPr>
              <a:r>
                <a:t/>
              </a:r>
              <a:endParaRPr sz="2000">
                <a:solidFill>
                  <a:schemeClr val="lt1"/>
                </a:solidFill>
                <a:latin typeface="Candara"/>
                <a:ea typeface="Candara"/>
                <a:cs typeface="Candara"/>
                <a:sym typeface="Candara"/>
              </a:endParaRPr>
            </a:p>
          </p:txBody>
        </p:sp>
        <p:sp>
          <p:nvSpPr>
            <p:cNvPr id="196" name="Google Shape;196;p7"/>
            <p:cNvSpPr/>
            <p:nvPr/>
          </p:nvSpPr>
          <p:spPr>
            <a:xfrm>
              <a:off x="3410507" y="858781"/>
              <a:ext cx="868927" cy="748695"/>
            </a:xfrm>
            <a:prstGeom prst="hexagon">
              <a:avLst>
                <a:gd fmla="val 28900" name="adj"/>
                <a:gd fmla="val 115470" name="vf"/>
              </a:avLst>
            </a:prstGeom>
            <a:solidFill>
              <a:srgbClr val="CCE5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2232240" y="0"/>
              <a:ext cx="1887318" cy="1632752"/>
            </a:xfrm>
            <a:prstGeom prst="hexagon">
              <a:avLst>
                <a:gd fmla="val 28570" name="adj"/>
                <a:gd fmla="val 115470" name="vf"/>
              </a:avLst>
            </a:prstGeom>
            <a:solidFill>
              <a:srgbClr val="FFC00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txBox="1"/>
            <p:nvPr/>
          </p:nvSpPr>
          <p:spPr>
            <a:xfrm>
              <a:off x="2545009" y="270582"/>
              <a:ext cx="1261780" cy="109158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Candara"/>
                <a:buNone/>
              </a:pPr>
              <a:r>
                <a:rPr lang="en-CA" sz="2000">
                  <a:solidFill>
                    <a:schemeClr val="lt1"/>
                  </a:solidFill>
                  <a:latin typeface="Candara"/>
                  <a:ea typeface="Candara"/>
                  <a:cs typeface="Candara"/>
                  <a:sym typeface="Candara"/>
                </a:rPr>
                <a:t>Toilet and Wash Up </a:t>
              </a:r>
              <a:endParaRPr/>
            </a:p>
          </p:txBody>
        </p:sp>
        <p:sp>
          <p:nvSpPr>
            <p:cNvPr id="199" name="Google Shape;199;p7"/>
            <p:cNvSpPr/>
            <p:nvPr/>
          </p:nvSpPr>
          <p:spPr>
            <a:xfrm>
              <a:off x="4424613" y="2258444"/>
              <a:ext cx="868927" cy="748695"/>
            </a:xfrm>
            <a:prstGeom prst="hexagon">
              <a:avLst>
                <a:gd fmla="val 28900" name="adj"/>
                <a:gd fmla="val 115470" name="vf"/>
              </a:avLst>
            </a:prstGeom>
            <a:solidFill>
              <a:srgbClr val="CCE5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3911399" y="1004252"/>
              <a:ext cx="1887318" cy="1632752"/>
            </a:xfrm>
            <a:prstGeom prst="hexagon">
              <a:avLst>
                <a:gd fmla="val 28570" name="adj"/>
                <a:gd fmla="val 115470" name="vf"/>
              </a:avLst>
            </a:prstGeom>
            <a:solidFill>
              <a:srgbClr val="0070C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txBox="1"/>
            <p:nvPr/>
          </p:nvSpPr>
          <p:spPr>
            <a:xfrm>
              <a:off x="4224168" y="1274834"/>
              <a:ext cx="1261780" cy="1091588"/>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ndara"/>
                <a:buNone/>
              </a:pPr>
              <a:r>
                <a:rPr lang="en-CA" sz="1600">
                  <a:solidFill>
                    <a:schemeClr val="lt1"/>
                  </a:solidFill>
                  <a:latin typeface="Candara"/>
                  <a:ea typeface="Candara"/>
                  <a:cs typeface="Candara"/>
                  <a:sym typeface="Candara"/>
                </a:rPr>
                <a:t>Listen and Pay Attention for Short Times</a:t>
              </a:r>
              <a:endParaRPr/>
            </a:p>
          </p:txBody>
        </p:sp>
        <p:sp>
          <p:nvSpPr>
            <p:cNvPr id="202" name="Google Shape;202;p7"/>
            <p:cNvSpPr/>
            <p:nvPr/>
          </p:nvSpPr>
          <p:spPr>
            <a:xfrm>
              <a:off x="3720150" y="3838400"/>
              <a:ext cx="868927" cy="748695"/>
            </a:xfrm>
            <a:prstGeom prst="hexagon">
              <a:avLst>
                <a:gd fmla="val 28900" name="adj"/>
                <a:gd fmla="val 115470" name="vf"/>
              </a:avLst>
            </a:prstGeom>
            <a:solidFill>
              <a:srgbClr val="CCE5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3911399" y="2978495"/>
              <a:ext cx="1887318" cy="1632752"/>
            </a:xfrm>
            <a:prstGeom prst="hexagon">
              <a:avLst>
                <a:gd fmla="val 28570" name="adj"/>
                <a:gd fmla="val 115470" name="vf"/>
              </a:avLst>
            </a:prstGeom>
            <a:solidFill>
              <a:srgbClr val="7030A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txBox="1"/>
            <p:nvPr/>
          </p:nvSpPr>
          <p:spPr>
            <a:xfrm>
              <a:off x="4224168" y="3249077"/>
              <a:ext cx="1261780" cy="1091588"/>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ndara"/>
                <a:buNone/>
              </a:pPr>
              <a:r>
                <a:rPr lang="en-CA" sz="1600">
                  <a:solidFill>
                    <a:schemeClr val="lt1"/>
                  </a:solidFill>
                  <a:latin typeface="Candara"/>
                  <a:ea typeface="Candara"/>
                  <a:cs typeface="Candara"/>
                  <a:sym typeface="Candara"/>
                </a:rPr>
                <a:t>Speak and Ask for What They Need</a:t>
              </a:r>
              <a:endParaRPr/>
            </a:p>
          </p:txBody>
        </p:sp>
        <p:sp>
          <p:nvSpPr>
            <p:cNvPr id="205" name="Google Shape;205;p7"/>
            <p:cNvSpPr/>
            <p:nvPr/>
          </p:nvSpPr>
          <p:spPr>
            <a:xfrm>
              <a:off x="1972652" y="4002405"/>
              <a:ext cx="868927" cy="748695"/>
            </a:xfrm>
            <a:prstGeom prst="hexagon">
              <a:avLst>
                <a:gd fmla="val 28900" name="adj"/>
                <a:gd fmla="val 115470" name="vf"/>
              </a:avLst>
            </a:prstGeom>
            <a:solidFill>
              <a:srgbClr val="CCE5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2180509" y="3983870"/>
              <a:ext cx="1887318" cy="1632752"/>
            </a:xfrm>
            <a:prstGeom prst="hexagon">
              <a:avLst>
                <a:gd fmla="val 28570" name="adj"/>
                <a:gd fmla="val 115470" name="vf"/>
              </a:avLst>
            </a:prstGeom>
            <a:solidFill>
              <a:srgbClr val="C0000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txBox="1"/>
            <p:nvPr/>
          </p:nvSpPr>
          <p:spPr>
            <a:xfrm>
              <a:off x="2493278" y="4254452"/>
              <a:ext cx="1261780" cy="1091588"/>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800"/>
                <a:buFont typeface="Candara"/>
                <a:buNone/>
              </a:pPr>
              <a:r>
                <a:rPr lang="en-CA" sz="1800">
                  <a:solidFill>
                    <a:schemeClr val="lt1"/>
                  </a:solidFill>
                  <a:latin typeface="Candara"/>
                  <a:ea typeface="Candara"/>
                  <a:cs typeface="Candara"/>
                  <a:sym typeface="Candara"/>
                </a:rPr>
                <a:t>Cooperate and Play Well With Others</a:t>
              </a:r>
              <a:endParaRPr/>
            </a:p>
          </p:txBody>
        </p:sp>
        <p:sp>
          <p:nvSpPr>
            <p:cNvPr id="208" name="Google Shape;208;p7"/>
            <p:cNvSpPr/>
            <p:nvPr/>
          </p:nvSpPr>
          <p:spPr>
            <a:xfrm>
              <a:off x="941939" y="2603304"/>
              <a:ext cx="868927" cy="748695"/>
            </a:xfrm>
            <a:prstGeom prst="hexagon">
              <a:avLst>
                <a:gd fmla="val 28900" name="adj"/>
                <a:gd fmla="val 115470" name="vf"/>
              </a:avLst>
            </a:prstGeom>
            <a:solidFill>
              <a:srgbClr val="CCE5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441583" y="2979618"/>
              <a:ext cx="1887318" cy="1632752"/>
            </a:xfrm>
            <a:prstGeom prst="hexagon">
              <a:avLst>
                <a:gd fmla="val 28570" name="adj"/>
                <a:gd fmla="val 115470" name="vf"/>
              </a:avLst>
            </a:prstGeom>
            <a:solidFill>
              <a:srgbClr val="00206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txBox="1"/>
            <p:nvPr/>
          </p:nvSpPr>
          <p:spPr>
            <a:xfrm>
              <a:off x="754352" y="3250200"/>
              <a:ext cx="1261780" cy="1091588"/>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800"/>
                <a:buFont typeface="Candara"/>
                <a:buNone/>
              </a:pPr>
              <a:r>
                <a:rPr lang="en-CA" sz="1800">
                  <a:solidFill>
                    <a:schemeClr val="lt1"/>
                  </a:solidFill>
                  <a:latin typeface="Candara"/>
                  <a:ea typeface="Candara"/>
                  <a:cs typeface="Candara"/>
                  <a:sym typeface="Candara"/>
                </a:rPr>
                <a:t>Dress and Undress Self</a:t>
              </a:r>
              <a:endParaRPr/>
            </a:p>
          </p:txBody>
        </p:sp>
        <p:sp>
          <p:nvSpPr>
            <p:cNvPr id="211" name="Google Shape;211;p7"/>
            <p:cNvSpPr/>
            <p:nvPr/>
          </p:nvSpPr>
          <p:spPr>
            <a:xfrm>
              <a:off x="441583" y="1002005"/>
              <a:ext cx="1887318" cy="1632752"/>
            </a:xfrm>
            <a:prstGeom prst="hexagon">
              <a:avLst>
                <a:gd fmla="val 28570" name="adj"/>
                <a:gd fmla="val 115470" name="vf"/>
              </a:avLst>
            </a:prstGeom>
            <a:solidFill>
              <a:srgbClr val="31AE5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txBox="1"/>
            <p:nvPr/>
          </p:nvSpPr>
          <p:spPr>
            <a:xfrm>
              <a:off x="754352" y="1272587"/>
              <a:ext cx="1261780" cy="109158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Candara"/>
                <a:buNone/>
              </a:pPr>
              <a:r>
                <a:rPr lang="en-CA" sz="2000">
                  <a:solidFill>
                    <a:schemeClr val="lt1"/>
                  </a:solidFill>
                  <a:latin typeface="Candara"/>
                  <a:ea typeface="Candara"/>
                  <a:cs typeface="Candara"/>
                  <a:sym typeface="Candara"/>
                </a:rPr>
                <a:t>Share and Take Turns</a:t>
              </a:r>
              <a:endParaRPr/>
            </a:p>
          </p:txBody>
        </p:sp>
      </p:grpSp>
      <p:sp>
        <p:nvSpPr>
          <p:cNvPr id="213" name="Google Shape;213;p7"/>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Is My Child Ready?</a:t>
            </a:r>
            <a:endParaRPr/>
          </a:p>
        </p:txBody>
      </p:sp>
      <p:sp>
        <p:nvSpPr>
          <p:cNvPr id="214" name="Google Shape;214;p7"/>
          <p:cNvSpPr txBox="1"/>
          <p:nvPr/>
        </p:nvSpPr>
        <p:spPr>
          <a:xfrm>
            <a:off x="332656" y="1907704"/>
            <a:ext cx="597188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1800">
                <a:solidFill>
                  <a:schemeClr val="dk1"/>
                </a:solidFill>
                <a:latin typeface="Candara"/>
                <a:ea typeface="Candara"/>
                <a:cs typeface="Candara"/>
                <a:sym typeface="Candara"/>
              </a:rPr>
              <a:t>Kindergarten is the start of an exciting adventure for </a:t>
            </a:r>
            <a:endParaRPr/>
          </a:p>
          <a:p>
            <a:pPr indent="0" lvl="0" marL="0" marR="0" rtl="0" algn="ctr">
              <a:spcBef>
                <a:spcPts val="0"/>
              </a:spcBef>
              <a:spcAft>
                <a:spcPts val="0"/>
              </a:spcAft>
              <a:buNone/>
            </a:pPr>
            <a:r>
              <a:rPr lang="en-CA" sz="1800">
                <a:solidFill>
                  <a:schemeClr val="dk1"/>
                </a:solidFill>
                <a:latin typeface="Candara"/>
                <a:ea typeface="Candara"/>
                <a:cs typeface="Candara"/>
                <a:sym typeface="Candara"/>
              </a:rPr>
              <a:t>your child. Though your child does not have to have any </a:t>
            </a:r>
            <a:endParaRPr/>
          </a:p>
          <a:p>
            <a:pPr indent="0" lvl="0" marL="0" marR="0" rtl="0" algn="ctr">
              <a:spcBef>
                <a:spcPts val="0"/>
              </a:spcBef>
              <a:spcAft>
                <a:spcPts val="0"/>
              </a:spcAft>
              <a:buNone/>
            </a:pPr>
            <a:r>
              <a:rPr lang="en-CA" sz="1800">
                <a:solidFill>
                  <a:schemeClr val="dk1"/>
                </a:solidFill>
                <a:latin typeface="Candara"/>
                <a:ea typeface="Candara"/>
                <a:cs typeface="Candara"/>
                <a:sym typeface="Candara"/>
              </a:rPr>
              <a:t>specific knowledge or skills to begin, it is helpful if they can:</a:t>
            </a:r>
            <a:endParaRPr/>
          </a:p>
        </p:txBody>
      </p:sp>
      <p:sp>
        <p:nvSpPr>
          <p:cNvPr id="215" name="Google Shape;215;p7"/>
          <p:cNvSpPr/>
          <p:nvPr/>
        </p:nvSpPr>
        <p:spPr>
          <a:xfrm rot="-7129556">
            <a:off x="2272640" y="4066140"/>
            <a:ext cx="719447" cy="389806"/>
          </a:xfrm>
          <a:prstGeom prst="flowChartManualOperation">
            <a:avLst/>
          </a:prstGeom>
          <a:solidFill>
            <a:srgbClr val="D8E6F6"/>
          </a:solidFill>
          <a:ln cap="flat" cmpd="sng" w="158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16" name="Google Shape;216;p7"/>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pic>
        <p:nvPicPr>
          <p:cNvPr id="217" name="Google Shape;217;p7"/>
          <p:cNvPicPr preferRelativeResize="0"/>
          <p:nvPr/>
        </p:nvPicPr>
        <p:blipFill rotWithShape="1">
          <a:blip r:embed="rId3">
            <a:alphaModFix/>
          </a:blip>
          <a:srcRect b="0" l="0" r="0" t="0"/>
          <a:stretch/>
        </p:blipFill>
        <p:spPr>
          <a:xfrm>
            <a:off x="2632363" y="4833927"/>
            <a:ext cx="1657152" cy="1692659"/>
          </a:xfrm>
          <a:prstGeom prst="rect">
            <a:avLst/>
          </a:prstGeom>
          <a:noFill/>
          <a:ln>
            <a:noFill/>
          </a:ln>
        </p:spPr>
      </p:pic>
      <p:pic>
        <p:nvPicPr>
          <p:cNvPr id="218" name="Google Shape;218;p7"/>
          <p:cNvPicPr preferRelativeResize="0"/>
          <p:nvPr/>
        </p:nvPicPr>
        <p:blipFill rotWithShape="1">
          <a:blip r:embed="rId4">
            <a:alphaModFix/>
          </a:blip>
          <a:srcRect b="0" l="0" r="0" t="0"/>
          <a:stretch/>
        </p:blipFill>
        <p:spPr>
          <a:xfrm>
            <a:off x="651088" y="7956376"/>
            <a:ext cx="1622995" cy="855026"/>
          </a:xfrm>
          <a:prstGeom prst="rect">
            <a:avLst/>
          </a:prstGeom>
          <a:noFill/>
          <a:ln>
            <a:noFill/>
          </a:ln>
        </p:spPr>
      </p:pic>
      <p:sp>
        <p:nvSpPr>
          <p:cNvPr id="219" name="Google Shape;219;p7"/>
          <p:cNvSpPr txBox="1"/>
          <p:nvPr/>
        </p:nvSpPr>
        <p:spPr>
          <a:xfrm>
            <a:off x="3645024" y="8580570"/>
            <a:ext cx="302999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CA" sz="900">
                <a:solidFill>
                  <a:schemeClr val="dk1"/>
                </a:solidFill>
                <a:latin typeface="Candara"/>
                <a:ea typeface="Candara"/>
                <a:cs typeface="Candara"/>
                <a:sym typeface="Candara"/>
              </a:rPr>
              <a:t>Inspired by www.dsbn.org/kindergarten.gettingready.html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8"/>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sp>
        <p:nvSpPr>
          <p:cNvPr id="225" name="Google Shape;225;p8"/>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I’m Worried My Child Isn’t Ready</a:t>
            </a:r>
            <a:endParaRPr/>
          </a:p>
        </p:txBody>
      </p:sp>
      <p:pic>
        <p:nvPicPr>
          <p:cNvPr id="226" name="Google Shape;226;p8"/>
          <p:cNvPicPr preferRelativeResize="0"/>
          <p:nvPr/>
        </p:nvPicPr>
        <p:blipFill rotWithShape="1">
          <a:blip r:embed="rId3">
            <a:alphaModFix/>
          </a:blip>
          <a:srcRect b="0" l="0" r="0" t="0"/>
          <a:stretch/>
        </p:blipFill>
        <p:spPr>
          <a:xfrm>
            <a:off x="404664" y="7884368"/>
            <a:ext cx="1864425" cy="982216"/>
          </a:xfrm>
          <a:prstGeom prst="rect">
            <a:avLst/>
          </a:prstGeom>
          <a:noFill/>
          <a:ln>
            <a:noFill/>
          </a:ln>
        </p:spPr>
      </p:pic>
      <p:sp>
        <p:nvSpPr>
          <p:cNvPr id="227" name="Google Shape;227;p8"/>
          <p:cNvSpPr txBox="1"/>
          <p:nvPr/>
        </p:nvSpPr>
        <p:spPr>
          <a:xfrm>
            <a:off x="584684" y="2411760"/>
            <a:ext cx="568863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1400">
                <a:solidFill>
                  <a:schemeClr val="dk1"/>
                </a:solidFill>
                <a:latin typeface="Candara"/>
                <a:ea typeface="Candara"/>
                <a:cs typeface="Candara"/>
                <a:sym typeface="Candara"/>
              </a:rPr>
              <a:t>Children develop at different rates, so you may choose to enroll your child in the first year they are eligible for kindergarten, or wait until they are already 5 when they start kindergarten.</a:t>
            </a:r>
            <a:endParaRPr/>
          </a:p>
          <a:p>
            <a:pPr indent="0" lvl="0" marL="0" marR="0" rtl="0" algn="ctr">
              <a:spcBef>
                <a:spcPts val="0"/>
              </a:spcBef>
              <a:spcAft>
                <a:spcPts val="0"/>
              </a:spcAft>
              <a:buNone/>
            </a:pPr>
            <a:r>
              <a:rPr lang="en-CA" sz="1400">
                <a:solidFill>
                  <a:schemeClr val="dk1"/>
                </a:solidFill>
                <a:latin typeface="Candara"/>
                <a:ea typeface="Candara"/>
                <a:cs typeface="Candara"/>
                <a:sym typeface="Candara"/>
              </a:rPr>
              <a:t>The following resources can help you make your decision:</a:t>
            </a:r>
            <a:endParaRPr/>
          </a:p>
        </p:txBody>
      </p:sp>
      <p:sp>
        <p:nvSpPr>
          <p:cNvPr id="228" name="Google Shape;228;p8"/>
          <p:cNvSpPr/>
          <p:nvPr/>
        </p:nvSpPr>
        <p:spPr>
          <a:xfrm>
            <a:off x="404664" y="3478903"/>
            <a:ext cx="4032448" cy="914400"/>
          </a:xfrm>
          <a:prstGeom prst="roundRect">
            <a:avLst>
              <a:gd fmla="val 16667" name="adj"/>
            </a:avLst>
          </a:prstGeom>
          <a:solidFill>
            <a:srgbClr val="92D050"/>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CA" sz="1200" u="sng">
                <a:solidFill>
                  <a:schemeClr val="lt1"/>
                </a:solidFill>
                <a:latin typeface="Candara"/>
                <a:ea typeface="Candara"/>
                <a:cs typeface="Candara"/>
                <a:sym typeface="Candara"/>
              </a:rPr>
              <a:t>Local School: </a:t>
            </a:r>
            <a:endParaRPr/>
          </a:p>
          <a:p>
            <a:pPr indent="0" lvl="0" marL="0" marR="0" rtl="0" algn="ctr">
              <a:spcBef>
                <a:spcPts val="0"/>
              </a:spcBef>
              <a:spcAft>
                <a:spcPts val="0"/>
              </a:spcAft>
              <a:buNone/>
            </a:pPr>
            <a:r>
              <a:rPr lang="en-CA" sz="1200">
                <a:solidFill>
                  <a:schemeClr val="lt1"/>
                </a:solidFill>
                <a:latin typeface="Candara"/>
                <a:ea typeface="Candara"/>
                <a:cs typeface="Candara"/>
                <a:sym typeface="Candara"/>
              </a:rPr>
              <a:t>Talk to your school’s kindergarten teacher about your concerns.</a:t>
            </a:r>
            <a:endParaRPr/>
          </a:p>
        </p:txBody>
      </p:sp>
      <p:sp>
        <p:nvSpPr>
          <p:cNvPr id="229" name="Google Shape;229;p8"/>
          <p:cNvSpPr/>
          <p:nvPr/>
        </p:nvSpPr>
        <p:spPr>
          <a:xfrm>
            <a:off x="2133183" y="4649707"/>
            <a:ext cx="4127885" cy="1502454"/>
          </a:xfrm>
          <a:prstGeom prst="roundRect">
            <a:avLst>
              <a:gd fmla="val 16667" name="adj"/>
            </a:avLst>
          </a:prstGeom>
          <a:solidFill>
            <a:srgbClr val="FFC000"/>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CA" sz="1100" u="sng">
                <a:solidFill>
                  <a:schemeClr val="lt1"/>
                </a:solidFill>
                <a:latin typeface="Candara"/>
                <a:ea typeface="Candara"/>
                <a:cs typeface="Candara"/>
                <a:sym typeface="Candara"/>
              </a:rPr>
              <a:t>Ages and Stages Questionnaire: </a:t>
            </a:r>
            <a:endParaRPr/>
          </a:p>
          <a:p>
            <a:pPr indent="0" lvl="0" marL="0" marR="0" rtl="0" algn="ctr">
              <a:spcBef>
                <a:spcPts val="0"/>
              </a:spcBef>
              <a:spcAft>
                <a:spcPts val="0"/>
              </a:spcAft>
              <a:buNone/>
            </a:pPr>
            <a:r>
              <a:rPr lang="en-CA" sz="1100">
                <a:solidFill>
                  <a:schemeClr val="lt1"/>
                </a:solidFill>
                <a:latin typeface="Candara"/>
                <a:ea typeface="Candara"/>
                <a:cs typeface="Candara"/>
                <a:sym typeface="Candara"/>
              </a:rPr>
              <a:t>The “Ages and Stages” developmental questionnaire looks at your child’s complete development: intellectual, social, fine motor, personal, and communication abilities are assessed and the  questionnaire  is an excellent tool to help you determine if your child is ready for kindergarten.</a:t>
            </a:r>
            <a:endParaRPr/>
          </a:p>
          <a:p>
            <a:pPr indent="0" lvl="0" marL="0" marR="0" rtl="0" algn="ctr">
              <a:spcBef>
                <a:spcPts val="0"/>
              </a:spcBef>
              <a:spcAft>
                <a:spcPts val="0"/>
              </a:spcAft>
              <a:buNone/>
            </a:pPr>
            <a:r>
              <a:rPr lang="en-CA" sz="1100">
                <a:solidFill>
                  <a:schemeClr val="lt1"/>
                </a:solidFill>
                <a:latin typeface="Candara"/>
                <a:ea typeface="Candara"/>
                <a:cs typeface="Candara"/>
                <a:sym typeface="Candara"/>
              </a:rPr>
              <a:t>You can access the questionnaire  by calling  The Wainwright and District Family Resource Network at (780) 842 - 2555</a:t>
            </a:r>
            <a:endParaRPr/>
          </a:p>
        </p:txBody>
      </p:sp>
      <p:sp>
        <p:nvSpPr>
          <p:cNvPr id="230" name="Google Shape;230;p8"/>
          <p:cNvSpPr/>
          <p:nvPr/>
        </p:nvSpPr>
        <p:spPr>
          <a:xfrm>
            <a:off x="404664" y="6300192"/>
            <a:ext cx="3515027" cy="1436145"/>
          </a:xfrm>
          <a:prstGeom prst="roundRect">
            <a:avLst>
              <a:gd fmla="val 16667" name="adj"/>
            </a:avLst>
          </a:prstGeom>
          <a:solidFill>
            <a:srgbClr val="0070C0"/>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CA" sz="1200" u="sng">
                <a:solidFill>
                  <a:schemeClr val="lt1"/>
                </a:solidFill>
                <a:latin typeface="Candara"/>
                <a:ea typeface="Candara"/>
                <a:cs typeface="Candara"/>
                <a:sym typeface="Candara"/>
              </a:rPr>
              <a:t>Alberta Health Services: </a:t>
            </a:r>
            <a:endParaRPr/>
          </a:p>
          <a:p>
            <a:pPr indent="0" lvl="0" marL="0" marR="0" rtl="0" algn="ctr">
              <a:spcBef>
                <a:spcPts val="0"/>
              </a:spcBef>
              <a:spcAft>
                <a:spcPts val="0"/>
              </a:spcAft>
              <a:buNone/>
            </a:pPr>
            <a:r>
              <a:rPr lang="en-CA" sz="1200">
                <a:solidFill>
                  <a:schemeClr val="lt1"/>
                </a:solidFill>
                <a:latin typeface="Candara"/>
                <a:ea typeface="Candara"/>
                <a:cs typeface="Candara"/>
                <a:sym typeface="Candara"/>
              </a:rPr>
              <a:t>Attend a local walk in clinic with your child and discuss concerns you have with a speech/language pathologist, physical therapist, or occupational therapist.</a:t>
            </a:r>
            <a:endParaRPr/>
          </a:p>
        </p:txBody>
      </p:sp>
      <p:pic>
        <p:nvPicPr>
          <p:cNvPr descr="C:\Users\tm0023\AppData\Local\Microsoft\Windows\Temporary Internet Files\Content.IE5\K6UV6Z4D\MC900290671[1].wmf" id="231" name="Google Shape;231;p8"/>
          <p:cNvPicPr preferRelativeResize="0"/>
          <p:nvPr/>
        </p:nvPicPr>
        <p:blipFill rotWithShape="1">
          <a:blip r:embed="rId4">
            <a:alphaModFix/>
          </a:blip>
          <a:srcRect b="0" l="0" r="0" t="0"/>
          <a:stretch/>
        </p:blipFill>
        <p:spPr>
          <a:xfrm>
            <a:off x="4653136" y="3357274"/>
            <a:ext cx="1607932" cy="1157657"/>
          </a:xfrm>
          <a:prstGeom prst="rect">
            <a:avLst/>
          </a:prstGeom>
          <a:noFill/>
          <a:ln>
            <a:noFill/>
          </a:ln>
        </p:spPr>
      </p:pic>
      <p:pic>
        <p:nvPicPr>
          <p:cNvPr descr="C:\Users\tm0023\AppData\Local\Microsoft\Windows\Temporary Internet Files\Content.IE5\9N8LTDAZ\MC900290673[1].wmf" id="232" name="Google Shape;232;p8"/>
          <p:cNvPicPr preferRelativeResize="0"/>
          <p:nvPr/>
        </p:nvPicPr>
        <p:blipFill rotWithShape="1">
          <a:blip r:embed="rId5">
            <a:alphaModFix/>
          </a:blip>
          <a:srcRect b="0" l="0" r="0" t="0"/>
          <a:stretch/>
        </p:blipFill>
        <p:spPr>
          <a:xfrm>
            <a:off x="346988" y="4649707"/>
            <a:ext cx="1786195" cy="1266760"/>
          </a:xfrm>
          <a:prstGeom prst="rect">
            <a:avLst/>
          </a:prstGeom>
          <a:noFill/>
          <a:ln>
            <a:noFill/>
          </a:ln>
        </p:spPr>
      </p:pic>
      <p:pic>
        <p:nvPicPr>
          <p:cNvPr descr="C:\Users\tm0023\AppData\Local\Microsoft\Windows\Temporary Internet Files\Content.IE5\KU1SAGFY\MP900442459[1].jpg" id="233" name="Google Shape;233;p8"/>
          <p:cNvPicPr preferRelativeResize="0"/>
          <p:nvPr/>
        </p:nvPicPr>
        <p:blipFill rotWithShape="1">
          <a:blip r:embed="rId6">
            <a:alphaModFix/>
          </a:blip>
          <a:srcRect b="0" l="0" r="0" t="0"/>
          <a:stretch/>
        </p:blipFill>
        <p:spPr>
          <a:xfrm>
            <a:off x="4110149" y="6300193"/>
            <a:ext cx="2163167" cy="25663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9"/>
          <p:cNvSpPr txBox="1"/>
          <p:nvPr>
            <p:ph idx="1" type="body"/>
          </p:nvPr>
        </p:nvSpPr>
        <p:spPr>
          <a:xfrm>
            <a:off x="455602" y="5335588"/>
            <a:ext cx="6069742" cy="302848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900"/>
              <a:buNone/>
            </a:pPr>
            <a:r>
              <a:rPr lang="en-CA" sz="1900">
                <a:solidFill>
                  <a:schemeClr val="dk1"/>
                </a:solidFill>
              </a:rPr>
              <a:t>                                      </a:t>
            </a:r>
            <a:endParaRPr i="1" sz="1900"/>
          </a:p>
          <a:p>
            <a:pPr indent="0" lvl="0" marL="0" rtl="0" algn="ctr">
              <a:spcBef>
                <a:spcPts val="380"/>
              </a:spcBef>
              <a:spcAft>
                <a:spcPts val="0"/>
              </a:spcAft>
              <a:buSzPts val="1900"/>
              <a:buNone/>
            </a:pPr>
            <a:r>
              <a:rPr lang="en-CA" sz="1900">
                <a:solidFill>
                  <a:schemeClr val="dk1"/>
                </a:solidFill>
              </a:rPr>
              <a:t>Early entrance and early intervention programming offers opportunities for full, balanced development of a child’s abilities, </a:t>
            </a:r>
            <a:r>
              <a:rPr i="1" lang="en-CA" sz="1900">
                <a:solidFill>
                  <a:schemeClr val="dk1"/>
                </a:solidFill>
              </a:rPr>
              <a:t> AND </a:t>
            </a:r>
            <a:r>
              <a:rPr lang="en-CA" sz="1900">
                <a:solidFill>
                  <a:schemeClr val="dk1"/>
                </a:solidFill>
              </a:rPr>
              <a:t>maximizes a child’s enjoyment and participation in the educational setting, and future school experiences. Placement of the intervention program is either a play/pre-school setting or kindergarten setting. </a:t>
            </a:r>
            <a:endParaRPr i="1" sz="1900"/>
          </a:p>
          <a:p>
            <a:pPr indent="0" lvl="0" marL="0" rtl="0" algn="ctr">
              <a:spcBef>
                <a:spcPts val="300"/>
              </a:spcBef>
              <a:spcAft>
                <a:spcPts val="0"/>
              </a:spcAft>
              <a:buSzPts val="1500"/>
              <a:buNone/>
            </a:pPr>
            <a:r>
              <a:rPr lang="en-CA" sz="1500"/>
              <a:t>For more information, please contact the Department of Inclusive Learning  780-806-2046.</a:t>
            </a:r>
            <a:endParaRPr/>
          </a:p>
        </p:txBody>
      </p:sp>
      <p:sp>
        <p:nvSpPr>
          <p:cNvPr id="239" name="Google Shape;239;p9"/>
          <p:cNvSpPr txBox="1"/>
          <p:nvPr>
            <p:ph idx="12" type="sldNum"/>
          </p:nvPr>
        </p:nvSpPr>
        <p:spPr>
          <a:xfrm>
            <a:off x="2993316" y="8333552"/>
            <a:ext cx="871370" cy="48683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CA"/>
              <a:t>‹#›</a:t>
            </a:fld>
            <a:endParaRPr/>
          </a:p>
        </p:txBody>
      </p:sp>
      <p:sp>
        <p:nvSpPr>
          <p:cNvPr id="240" name="Google Shape;240;p9"/>
          <p:cNvSpPr txBox="1"/>
          <p:nvPr>
            <p:ph type="title"/>
          </p:nvPr>
        </p:nvSpPr>
        <p:spPr>
          <a:xfrm>
            <a:off x="342900" y="451104"/>
            <a:ext cx="6172200" cy="16703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rPr lang="en-CA"/>
              <a:t>Is My Child Eligible for Early Entrance?</a:t>
            </a:r>
            <a:endParaRPr/>
          </a:p>
        </p:txBody>
      </p:sp>
      <p:pic>
        <p:nvPicPr>
          <p:cNvPr id="241" name="Google Shape;241;p9"/>
          <p:cNvPicPr preferRelativeResize="0"/>
          <p:nvPr/>
        </p:nvPicPr>
        <p:blipFill rotWithShape="1">
          <a:blip r:embed="rId3">
            <a:alphaModFix/>
          </a:blip>
          <a:srcRect b="0" l="0" r="0" t="0"/>
          <a:stretch/>
        </p:blipFill>
        <p:spPr>
          <a:xfrm>
            <a:off x="465749" y="7884368"/>
            <a:ext cx="1595099" cy="982216"/>
          </a:xfrm>
          <a:prstGeom prst="rect">
            <a:avLst/>
          </a:prstGeom>
          <a:noFill/>
          <a:ln>
            <a:noFill/>
          </a:ln>
        </p:spPr>
      </p:pic>
      <p:pic>
        <p:nvPicPr>
          <p:cNvPr descr="C:\Users\tm0023\AppData\Local\Microsoft\Windows\Temporary Internet Files\Content.IE5\K6UV6Z4D\MP900410122[1].jpg" id="242" name="Google Shape;242;p9"/>
          <p:cNvPicPr preferRelativeResize="0"/>
          <p:nvPr/>
        </p:nvPicPr>
        <p:blipFill rotWithShape="1">
          <a:blip r:embed="rId4">
            <a:alphaModFix/>
          </a:blip>
          <a:srcRect b="0" l="0" r="0" t="0"/>
          <a:stretch/>
        </p:blipFill>
        <p:spPr>
          <a:xfrm>
            <a:off x="262267" y="2233913"/>
            <a:ext cx="2243914" cy="3374108"/>
          </a:xfrm>
          <a:prstGeom prst="rect">
            <a:avLst/>
          </a:prstGeom>
          <a:noFill/>
          <a:ln>
            <a:noFill/>
          </a:ln>
        </p:spPr>
      </p:pic>
      <p:sp>
        <p:nvSpPr>
          <p:cNvPr id="243" name="Google Shape;243;p9"/>
          <p:cNvSpPr txBox="1"/>
          <p:nvPr/>
        </p:nvSpPr>
        <p:spPr>
          <a:xfrm>
            <a:off x="2672915" y="2195736"/>
            <a:ext cx="3888431"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1800">
                <a:solidFill>
                  <a:schemeClr val="dk1"/>
                </a:solidFill>
                <a:latin typeface="Candara"/>
                <a:ea typeface="Candara"/>
                <a:cs typeface="Candara"/>
                <a:sym typeface="Candara"/>
              </a:rPr>
              <a:t>Some young children are eligible for                  early entrance/ early intervention </a:t>
            </a:r>
            <a:endParaRPr/>
          </a:p>
          <a:p>
            <a:pPr indent="0" lvl="0" marL="0" marR="0" rtl="0" algn="ctr">
              <a:spcBef>
                <a:spcPts val="0"/>
              </a:spcBef>
              <a:spcAft>
                <a:spcPts val="0"/>
              </a:spcAft>
              <a:buNone/>
            </a:pPr>
            <a:r>
              <a:rPr lang="en-CA" sz="1800">
                <a:solidFill>
                  <a:schemeClr val="dk1"/>
                </a:solidFill>
                <a:latin typeface="Candara"/>
                <a:ea typeface="Candara"/>
                <a:cs typeface="Candara"/>
                <a:sym typeface="Candara"/>
              </a:rPr>
              <a:t>programming,  which is available through </a:t>
            </a:r>
            <a:r>
              <a:rPr i="1" lang="en-CA" sz="1800">
                <a:solidFill>
                  <a:schemeClr val="dk1"/>
                </a:solidFill>
                <a:latin typeface="Candara"/>
                <a:ea typeface="Candara"/>
                <a:cs typeface="Candara"/>
                <a:sym typeface="Candara"/>
              </a:rPr>
              <a:t>each</a:t>
            </a:r>
            <a:r>
              <a:rPr lang="en-CA" sz="1800">
                <a:solidFill>
                  <a:schemeClr val="dk1"/>
                </a:solidFill>
                <a:latin typeface="Candara"/>
                <a:ea typeface="Candara"/>
                <a:cs typeface="Candara"/>
                <a:sym typeface="Candara"/>
              </a:rPr>
              <a:t> Kindergarten site. It is </a:t>
            </a:r>
            <a:r>
              <a:rPr b="1" lang="en-CA" sz="1800">
                <a:solidFill>
                  <a:schemeClr val="dk1"/>
                </a:solidFill>
                <a:latin typeface="Candara"/>
                <a:ea typeface="Candara"/>
                <a:cs typeface="Candara"/>
                <a:sym typeface="Candara"/>
              </a:rPr>
              <a:t>only</a:t>
            </a:r>
            <a:r>
              <a:rPr lang="en-CA" sz="1800">
                <a:solidFill>
                  <a:schemeClr val="dk1"/>
                </a:solidFill>
                <a:latin typeface="Candara"/>
                <a:ea typeface="Candara"/>
                <a:cs typeface="Candara"/>
                <a:sym typeface="Candara"/>
              </a:rPr>
              <a:t> available specifically to children with assessed:</a:t>
            </a:r>
            <a:endParaRPr/>
          </a:p>
        </p:txBody>
      </p:sp>
      <p:sp>
        <p:nvSpPr>
          <p:cNvPr id="244" name="Google Shape;244;p9"/>
          <p:cNvSpPr/>
          <p:nvPr/>
        </p:nvSpPr>
        <p:spPr>
          <a:xfrm>
            <a:off x="2708920" y="3995936"/>
            <a:ext cx="3816423" cy="1612085"/>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CA" sz="1800">
                <a:solidFill>
                  <a:srgbClr val="C00000"/>
                </a:solidFill>
                <a:latin typeface="Candara"/>
                <a:ea typeface="Candara"/>
                <a:cs typeface="Candara"/>
                <a:sym typeface="Candara"/>
              </a:rPr>
              <a:t>*severe developmental delays from 2.8 to 4.8 years of age </a:t>
            </a:r>
            <a:endParaRPr/>
          </a:p>
          <a:p>
            <a:pPr indent="0" lvl="0" marL="0" marR="0" rtl="0" algn="ctr">
              <a:spcBef>
                <a:spcPts val="0"/>
              </a:spcBef>
              <a:spcAft>
                <a:spcPts val="0"/>
              </a:spcAft>
              <a:buNone/>
            </a:pPr>
            <a:r>
              <a:rPr lang="en-CA" sz="1800">
                <a:solidFill>
                  <a:srgbClr val="C00000"/>
                </a:solidFill>
                <a:latin typeface="Candara"/>
                <a:ea typeface="Candara"/>
                <a:cs typeface="Candara"/>
                <a:sym typeface="Candara"/>
              </a:rPr>
              <a:t>*mild/moderate developmental delays from 3.8 to 6.0 years of age</a:t>
            </a:r>
            <a:endParaRPr sz="1800">
              <a:solidFill>
                <a:srgbClr val="C00000"/>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xmlns:r="http://schemas.openxmlformats.org/officeDocument/2006/relationships"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2014-02-27T21:28:32Z</dcterms:created>
  <dc:creator>Smith, Tracy</dc:creator>
</cp:coreProperties>
</file>